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3"/>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138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160079465"/>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86" name="Shape 86"/>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0614823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49" name="Shape 149"/>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645095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55" name="Shape 155"/>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808403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62" name="Shape 16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7535733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68" name="Shape 168"/>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1176352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74" name="Shape 174"/>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3571657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82" name="Shape 18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107686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87" name="Shape 187"/>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1039154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95" name="Shape 195"/>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1989389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00" name="Shape 200"/>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3242593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08" name="Shape 208"/>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048221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97" name="Shape 97"/>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4349269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Shape 21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13" name="Shape 21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5923577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19" name="Shape 219"/>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4828259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04" name="Shape 104"/>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4161889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11" name="Shape 111"/>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729531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17" name="Shape 117"/>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900870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22" name="Shape 12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6535293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28" name="Shape 128"/>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4038527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37" name="Shape 137"/>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34429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42" name="Shape 14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1314696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spcAft>
                <a:spcPts val="0"/>
              </a:spcAft>
              <a:defRPr/>
            </a:lvl1pPr>
            <a:lvl2pPr marL="0" marR="0" indent="0" algn="ctr" rtl="0">
              <a:spcBef>
                <a:spcPts val="0"/>
              </a:spcBef>
              <a:spcAft>
                <a:spcPts val="0"/>
              </a:spcAft>
              <a:defRPr/>
            </a:lvl2pPr>
            <a:lvl3pPr marL="0" marR="0" indent="0" algn="ctr" rtl="0">
              <a:spcBef>
                <a:spcPts val="0"/>
              </a:spcBef>
              <a:spcAft>
                <a:spcPts val="0"/>
              </a:spcAft>
              <a:defRPr/>
            </a:lvl3pPr>
            <a:lvl4pPr marL="0" marR="0" indent="0" algn="ctr" rtl="0">
              <a:spcBef>
                <a:spcPts val="0"/>
              </a:spcBef>
              <a:spcAft>
                <a:spcPts val="0"/>
              </a:spcAft>
              <a:defRPr/>
            </a:lvl4pPr>
            <a:lvl5pPr marL="0" marR="0" indent="0" algn="ctr" rtl="0">
              <a:spcBef>
                <a:spcPts val="0"/>
              </a:spcBef>
              <a:spcAft>
                <a:spcPts val="0"/>
              </a:spcAft>
              <a:defRPr/>
            </a:lvl5pPr>
            <a:lvl6pPr marL="457200" marR="0" indent="0" algn="ctr" rtl="0">
              <a:spcBef>
                <a:spcPts val="0"/>
              </a:spcBef>
              <a:spcAft>
                <a:spcPts val="0"/>
              </a:spcAft>
              <a:defRPr/>
            </a:lvl6pPr>
            <a:lvl7pPr marL="914400" marR="0" indent="0" algn="ctr" rtl="0">
              <a:spcBef>
                <a:spcPts val="0"/>
              </a:spcBef>
              <a:spcAft>
                <a:spcPts val="0"/>
              </a:spcAft>
              <a:defRPr/>
            </a:lvl7pPr>
            <a:lvl8pPr marL="1371600" marR="0" indent="0" algn="ctr" rtl="0">
              <a:spcBef>
                <a:spcPts val="0"/>
              </a:spcBef>
              <a:spcAft>
                <a:spcPts val="0"/>
              </a:spcAft>
              <a:defRPr/>
            </a:lvl8pPr>
            <a:lvl9pPr marL="1828800" marR="0" indent="0" algn="ctr" rtl="0">
              <a:spcBef>
                <a:spcPts val="0"/>
              </a:spcBef>
              <a:spcAft>
                <a:spcPts val="0"/>
              </a:spcAft>
              <a:defRPr/>
            </a:lvl9pPr>
          </a:lstStyle>
          <a:p>
            <a:endParaRPr/>
          </a:p>
        </p:txBody>
      </p:sp>
      <p:sp>
        <p:nvSpPr>
          <p:cNvPr id="12" name="Shape 1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spcAft>
                <a:spcPts val="0"/>
              </a:spcAft>
              <a:buClr>
                <a:schemeClr val="dk1"/>
              </a:buClr>
              <a:buFont typeface="Arial"/>
              <a:buNone/>
              <a:defRPr/>
            </a:lvl1pPr>
            <a:lvl2pPr marL="457200" marR="0" indent="0" algn="ctr" rtl="0">
              <a:spcBef>
                <a:spcPts val="560"/>
              </a:spcBef>
              <a:spcAft>
                <a:spcPts val="0"/>
              </a:spcAft>
              <a:buClr>
                <a:schemeClr val="dk1"/>
              </a:buClr>
              <a:buFont typeface="Arial"/>
              <a:buNone/>
              <a:defRPr/>
            </a:lvl2pPr>
            <a:lvl3pPr marL="914400" marR="0" indent="0" algn="ctr" rtl="0">
              <a:spcBef>
                <a:spcPts val="480"/>
              </a:spcBef>
              <a:spcAft>
                <a:spcPts val="0"/>
              </a:spcAft>
              <a:buClr>
                <a:schemeClr val="dk1"/>
              </a:buClr>
              <a:buFont typeface="Arial"/>
              <a:buNone/>
              <a:defRPr/>
            </a:lvl3pPr>
            <a:lvl4pPr marL="1371600" marR="0" indent="0" algn="ctr" rtl="0">
              <a:spcBef>
                <a:spcPts val="400"/>
              </a:spcBef>
              <a:spcAft>
                <a:spcPts val="0"/>
              </a:spcAft>
              <a:buClr>
                <a:schemeClr val="dk1"/>
              </a:buClr>
              <a:buFont typeface="Arial"/>
              <a:buNone/>
              <a:defRPr/>
            </a:lvl4pPr>
            <a:lvl5pPr marL="1828800" marR="0" indent="0" algn="ctr" rtl="0">
              <a:spcBef>
                <a:spcPts val="400"/>
              </a:spcBef>
              <a:spcAft>
                <a:spcPts val="0"/>
              </a:spcAft>
              <a:buClr>
                <a:schemeClr val="dk1"/>
              </a:buClr>
              <a:buFont typeface="Arial"/>
              <a:buNone/>
              <a:defRPr/>
            </a:lvl5pPr>
            <a:lvl6pPr marL="2286000" marR="0" indent="0" algn="ctr" rtl="0">
              <a:spcBef>
                <a:spcPts val="400"/>
              </a:spcBef>
              <a:spcAft>
                <a:spcPts val="0"/>
              </a:spcAft>
              <a:buClr>
                <a:schemeClr val="dk1"/>
              </a:buClr>
              <a:buFont typeface="Arial"/>
              <a:buNone/>
              <a:defRPr/>
            </a:lvl6pPr>
            <a:lvl7pPr marL="2743200" marR="0" indent="0" algn="ctr" rtl="0">
              <a:spcBef>
                <a:spcPts val="400"/>
              </a:spcBef>
              <a:spcAft>
                <a:spcPts val="0"/>
              </a:spcAft>
              <a:buClr>
                <a:schemeClr val="dk1"/>
              </a:buClr>
              <a:buFont typeface="Arial"/>
              <a:buNone/>
              <a:defRPr/>
            </a:lvl7pPr>
            <a:lvl8pPr marL="3200400" marR="0" indent="0" algn="ctr" rtl="0">
              <a:spcBef>
                <a:spcPts val="400"/>
              </a:spcBef>
              <a:spcAft>
                <a:spcPts val="0"/>
              </a:spcAft>
              <a:buClr>
                <a:schemeClr val="dk1"/>
              </a:buClr>
              <a:buFont typeface="Arial"/>
              <a:buNone/>
              <a:defRPr/>
            </a:lvl8pPr>
            <a:lvl9pPr marL="3657600" marR="0" indent="0" algn="ctr" rtl="0">
              <a:spcBef>
                <a:spcPts val="400"/>
              </a:spcBef>
              <a:spcAft>
                <a:spcPts val="0"/>
              </a:spcAft>
              <a:buClr>
                <a:schemeClr val="dk1"/>
              </a:buClr>
              <a:buFont typeface="Arial"/>
              <a:buNone/>
              <a:defRPr/>
            </a:lvl9pPr>
          </a:lstStyle>
          <a:p>
            <a:endParaRPr/>
          </a:p>
        </p:txBody>
      </p:sp>
      <p:sp>
        <p:nvSpPr>
          <p:cNvPr id="13" name="Shape 13"/>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4" name="Shape 14"/>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5" name="Shape 15"/>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68" name="Shape 68"/>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0" name="Shape 70"/>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1" name="Shape 71"/>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2" name="Shape 72"/>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5" name="Shape 75"/>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76" name="Shape 76"/>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7" name="Shape 77"/>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8" name="Shape 78"/>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18" name="Shape 18"/>
          <p:cNvSpPr txBox="1">
            <a:spLocks noGrp="1"/>
          </p:cNvSpPr>
          <p:nvPr>
            <p:ph type="body" idx="1"/>
          </p:nvPr>
        </p:nvSpPr>
        <p:spPr>
          <a:xfrm>
            <a:off x="457200" y="1600200"/>
            <a:ext cx="8229600" cy="4525961"/>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Arial"/>
              <a:buChar char="•"/>
              <a:defRPr/>
            </a:lvl1pPr>
            <a:lvl2pPr marL="742950" indent="-107950" algn="l" rtl="0">
              <a:spcBef>
                <a:spcPts val="560"/>
              </a:spcBef>
              <a:spcAft>
                <a:spcPts val="0"/>
              </a:spcAft>
              <a:buClr>
                <a:schemeClr val="dk1"/>
              </a:buClr>
              <a:buFont typeface="Arial"/>
              <a:buChar char="–"/>
              <a:defRPr/>
            </a:lvl2pPr>
            <a:lvl3pPr marL="1143000" indent="-76200" algn="l" rtl="0">
              <a:spcBef>
                <a:spcPts val="480"/>
              </a:spcBef>
              <a:spcAft>
                <a:spcPts val="0"/>
              </a:spcAft>
              <a:buClr>
                <a:schemeClr val="dk1"/>
              </a:buClr>
              <a:buFont typeface="Arial"/>
              <a:buChar char="•"/>
              <a:defRPr/>
            </a:lvl3pPr>
            <a:lvl4pPr marL="1600200" indent="-101600" algn="l" rtl="0">
              <a:spcBef>
                <a:spcPts val="400"/>
              </a:spcBef>
              <a:spcAft>
                <a:spcPts val="0"/>
              </a:spcAft>
              <a:buClr>
                <a:schemeClr val="dk1"/>
              </a:buClr>
              <a:buFont typeface="Arial"/>
              <a:buChar char="–"/>
              <a:defRPr/>
            </a:lvl4pPr>
            <a:lvl5pPr marL="2057400" indent="-101600" algn="l" rtl="0">
              <a:spcBef>
                <a:spcPts val="400"/>
              </a:spcBef>
              <a:spcAft>
                <a:spcPts val="0"/>
              </a:spcAft>
              <a:buClr>
                <a:schemeClr val="dk1"/>
              </a:buClr>
              <a:buFont typeface="Arial"/>
              <a:buChar char="»"/>
              <a:defRPr/>
            </a:lvl5pPr>
            <a:lvl6pPr marL="2514600" indent="-101600" algn="l" rtl="0">
              <a:spcBef>
                <a:spcPts val="400"/>
              </a:spcBef>
              <a:spcAft>
                <a:spcPts val="0"/>
              </a:spcAft>
              <a:buClr>
                <a:schemeClr val="dk1"/>
              </a:buClr>
              <a:buFont typeface="Arial"/>
              <a:buChar char="»"/>
              <a:defRPr/>
            </a:lvl6pPr>
            <a:lvl7pPr marL="2971800" indent="-101600" algn="l" rtl="0">
              <a:spcBef>
                <a:spcPts val="400"/>
              </a:spcBef>
              <a:spcAft>
                <a:spcPts val="0"/>
              </a:spcAft>
              <a:buClr>
                <a:schemeClr val="dk1"/>
              </a:buClr>
              <a:buFont typeface="Arial"/>
              <a:buChar char="»"/>
              <a:defRPr/>
            </a:lvl7pPr>
            <a:lvl8pPr marL="3429000" indent="-101600" algn="l" rtl="0">
              <a:spcBef>
                <a:spcPts val="400"/>
              </a:spcBef>
              <a:spcAft>
                <a:spcPts val="0"/>
              </a:spcAft>
              <a:buClr>
                <a:schemeClr val="dk1"/>
              </a:buClr>
              <a:buFont typeface="Arial"/>
              <a:buChar char="»"/>
              <a:defRPr/>
            </a:lvl8pPr>
            <a:lvl9pPr marL="3886200" indent="-101600" algn="l" rtl="0">
              <a:spcBef>
                <a:spcPts val="400"/>
              </a:spcBef>
              <a:spcAft>
                <a:spcPts val="0"/>
              </a:spcAft>
              <a:buClr>
                <a:schemeClr val="dk1"/>
              </a:buClr>
              <a:buFont typeface="Arial"/>
              <a:buChar char="»"/>
              <a:defRPr/>
            </a:lvl9pPr>
          </a:lstStyle>
          <a:p>
            <a:endParaRPr/>
          </a:p>
        </p:txBody>
      </p:sp>
      <p:sp>
        <p:nvSpPr>
          <p:cNvPr id="19" name="Shape 19"/>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0" name="Shape 20"/>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1" name="Shape 21"/>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22"/>
        <p:cNvGrpSpPr/>
        <p:nvPr/>
      </p:nvGrpSpPr>
      <p:grpSpPr>
        <a:xfrm>
          <a:off x="0" y="0"/>
          <a:ext cx="0" cy="0"/>
          <a:chOff x="0" y="0"/>
          <a:chExt cx="0" cy="0"/>
        </a:xfrm>
      </p:grpSpPr>
      <p:sp>
        <p:nvSpPr>
          <p:cNvPr id="23" name="Shape 23"/>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24" name="Shape 24"/>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Arial"/>
              <a:buChar char="•"/>
              <a:defRPr/>
            </a:lvl1pPr>
            <a:lvl2pPr marL="742950" indent="-107950" algn="l" rtl="0">
              <a:spcBef>
                <a:spcPts val="560"/>
              </a:spcBef>
              <a:spcAft>
                <a:spcPts val="0"/>
              </a:spcAft>
              <a:buClr>
                <a:schemeClr val="dk1"/>
              </a:buClr>
              <a:buFont typeface="Arial"/>
              <a:buChar char="–"/>
              <a:defRPr/>
            </a:lvl2pPr>
            <a:lvl3pPr marL="1143000" indent="-76200" algn="l" rtl="0">
              <a:spcBef>
                <a:spcPts val="480"/>
              </a:spcBef>
              <a:spcAft>
                <a:spcPts val="0"/>
              </a:spcAft>
              <a:buClr>
                <a:schemeClr val="dk1"/>
              </a:buClr>
              <a:buFont typeface="Arial"/>
              <a:buChar char="•"/>
              <a:defRPr/>
            </a:lvl3pPr>
            <a:lvl4pPr marL="1600200" indent="-101600" algn="l" rtl="0">
              <a:spcBef>
                <a:spcPts val="400"/>
              </a:spcBef>
              <a:spcAft>
                <a:spcPts val="0"/>
              </a:spcAft>
              <a:buClr>
                <a:schemeClr val="dk1"/>
              </a:buClr>
              <a:buFont typeface="Arial"/>
              <a:buChar char="–"/>
              <a:defRPr/>
            </a:lvl4pPr>
            <a:lvl5pPr marL="2057400" indent="-101600" algn="l" rtl="0">
              <a:spcBef>
                <a:spcPts val="400"/>
              </a:spcBef>
              <a:spcAft>
                <a:spcPts val="0"/>
              </a:spcAft>
              <a:buClr>
                <a:schemeClr val="dk1"/>
              </a:buClr>
              <a:buFont typeface="Arial"/>
              <a:buChar char="»"/>
              <a:defRPr/>
            </a:lvl5pPr>
            <a:lvl6pPr marL="2514600" indent="-101600" algn="l" rtl="0">
              <a:spcBef>
                <a:spcPts val="400"/>
              </a:spcBef>
              <a:spcAft>
                <a:spcPts val="0"/>
              </a:spcAft>
              <a:buClr>
                <a:schemeClr val="dk1"/>
              </a:buClr>
              <a:buFont typeface="Arial"/>
              <a:buChar char="»"/>
              <a:defRPr/>
            </a:lvl6pPr>
            <a:lvl7pPr marL="2971800" indent="-101600" algn="l" rtl="0">
              <a:spcBef>
                <a:spcPts val="400"/>
              </a:spcBef>
              <a:spcAft>
                <a:spcPts val="0"/>
              </a:spcAft>
              <a:buClr>
                <a:schemeClr val="dk1"/>
              </a:buClr>
              <a:buFont typeface="Arial"/>
              <a:buChar char="»"/>
              <a:defRPr/>
            </a:lvl7pPr>
            <a:lvl8pPr marL="3429000" indent="-101600" algn="l" rtl="0">
              <a:spcBef>
                <a:spcPts val="400"/>
              </a:spcBef>
              <a:spcAft>
                <a:spcPts val="0"/>
              </a:spcAft>
              <a:buClr>
                <a:schemeClr val="dk1"/>
              </a:buClr>
              <a:buFont typeface="Arial"/>
              <a:buChar char="»"/>
              <a:defRPr/>
            </a:lvl8pPr>
            <a:lvl9pPr marL="3886200" indent="-101600" algn="l" rtl="0">
              <a:spcBef>
                <a:spcPts val="400"/>
              </a:spcBef>
              <a:spcAft>
                <a:spcPts val="0"/>
              </a:spcAft>
              <a:buClr>
                <a:schemeClr val="dk1"/>
              </a:buClr>
              <a:buFont typeface="Arial"/>
              <a:buChar char="»"/>
              <a:defRPr/>
            </a:lvl9pPr>
          </a:lstStyle>
          <a:p>
            <a:endParaRPr/>
          </a:p>
        </p:txBody>
      </p:sp>
      <p:sp>
        <p:nvSpPr>
          <p:cNvPr id="25" name="Shape 25"/>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6" name="Shape 26"/>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7" name="Shape 27"/>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30" name="Shape 30"/>
          <p:cNvSpPr txBox="1">
            <a:spLocks noGrp="1"/>
          </p:cNvSpPr>
          <p:nvPr>
            <p:ph type="body" idx="1"/>
          </p:nvPr>
        </p:nvSpPr>
        <p:spPr>
          <a:xfrm rot="5400000">
            <a:off x="2309018" y="-251619"/>
            <a:ext cx="4525961" cy="8229600"/>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Arial"/>
              <a:buChar char="•"/>
              <a:defRPr/>
            </a:lvl1pPr>
            <a:lvl2pPr marL="742950" indent="-107950" algn="l" rtl="0">
              <a:spcBef>
                <a:spcPts val="560"/>
              </a:spcBef>
              <a:spcAft>
                <a:spcPts val="0"/>
              </a:spcAft>
              <a:buClr>
                <a:schemeClr val="dk1"/>
              </a:buClr>
              <a:buFont typeface="Arial"/>
              <a:buChar char="–"/>
              <a:defRPr/>
            </a:lvl2pPr>
            <a:lvl3pPr marL="1143000" indent="-76200" algn="l" rtl="0">
              <a:spcBef>
                <a:spcPts val="480"/>
              </a:spcBef>
              <a:spcAft>
                <a:spcPts val="0"/>
              </a:spcAft>
              <a:buClr>
                <a:schemeClr val="dk1"/>
              </a:buClr>
              <a:buFont typeface="Arial"/>
              <a:buChar char="•"/>
              <a:defRPr/>
            </a:lvl3pPr>
            <a:lvl4pPr marL="1600200" indent="-101600" algn="l" rtl="0">
              <a:spcBef>
                <a:spcPts val="400"/>
              </a:spcBef>
              <a:spcAft>
                <a:spcPts val="0"/>
              </a:spcAft>
              <a:buClr>
                <a:schemeClr val="dk1"/>
              </a:buClr>
              <a:buFont typeface="Arial"/>
              <a:buChar char="–"/>
              <a:defRPr/>
            </a:lvl4pPr>
            <a:lvl5pPr marL="2057400" indent="-101600" algn="l" rtl="0">
              <a:spcBef>
                <a:spcPts val="400"/>
              </a:spcBef>
              <a:spcAft>
                <a:spcPts val="0"/>
              </a:spcAft>
              <a:buClr>
                <a:schemeClr val="dk1"/>
              </a:buClr>
              <a:buFont typeface="Arial"/>
              <a:buChar char="»"/>
              <a:defRPr/>
            </a:lvl5pPr>
            <a:lvl6pPr marL="2514600" indent="-101600" algn="l" rtl="0">
              <a:spcBef>
                <a:spcPts val="400"/>
              </a:spcBef>
              <a:spcAft>
                <a:spcPts val="0"/>
              </a:spcAft>
              <a:buClr>
                <a:schemeClr val="dk1"/>
              </a:buClr>
              <a:buFont typeface="Arial"/>
              <a:buChar char="»"/>
              <a:defRPr/>
            </a:lvl6pPr>
            <a:lvl7pPr marL="2971800" indent="-101600" algn="l" rtl="0">
              <a:spcBef>
                <a:spcPts val="400"/>
              </a:spcBef>
              <a:spcAft>
                <a:spcPts val="0"/>
              </a:spcAft>
              <a:buClr>
                <a:schemeClr val="dk1"/>
              </a:buClr>
              <a:buFont typeface="Arial"/>
              <a:buChar char="»"/>
              <a:defRPr/>
            </a:lvl7pPr>
            <a:lvl8pPr marL="3429000" indent="-101600" algn="l" rtl="0">
              <a:spcBef>
                <a:spcPts val="400"/>
              </a:spcBef>
              <a:spcAft>
                <a:spcPts val="0"/>
              </a:spcAft>
              <a:buClr>
                <a:schemeClr val="dk1"/>
              </a:buClr>
              <a:buFont typeface="Arial"/>
              <a:buChar char="»"/>
              <a:defRPr/>
            </a:lvl8pPr>
            <a:lvl9pPr marL="3886200" indent="-101600" algn="l" rtl="0">
              <a:spcBef>
                <a:spcPts val="400"/>
              </a:spcBef>
              <a:spcAft>
                <a:spcPts val="0"/>
              </a:spcAft>
              <a:buClr>
                <a:schemeClr val="dk1"/>
              </a:buClr>
              <a:buFont typeface="Arial"/>
              <a:buChar char="»"/>
              <a:defRPr/>
            </a:lvl9pPr>
          </a:lstStyle>
          <a:p>
            <a:endParaRPr/>
          </a:p>
        </p:txBody>
      </p:sp>
      <p:sp>
        <p:nvSpPr>
          <p:cNvPr id="31" name="Shape 31"/>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2" name="Shape 32"/>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6" name="Shape 36"/>
          <p:cNvSpPr>
            <a:spLocks noGrp="1"/>
          </p:cNvSpPr>
          <p:nvPr>
            <p:ph type="pic" idx="2"/>
          </p:nvPr>
        </p:nvSpPr>
        <p:spPr>
          <a:xfrm>
            <a:off x="1792288" y="612775"/>
            <a:ext cx="5486399" cy="4114800"/>
          </a:xfrm>
          <a:prstGeom prst="rect">
            <a:avLst/>
          </a:prstGeom>
          <a:noFill/>
          <a:ln>
            <a:noFill/>
          </a:ln>
        </p:spPr>
      </p:sp>
      <p:sp>
        <p:nvSpPr>
          <p:cNvPr id="37" name="Shape 37"/>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38" name="Shape 38"/>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9" name="Shape 39"/>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0" name="Shape 40"/>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3" name="Shape 43"/>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4" name="Shape 44"/>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45" name="Shape 45"/>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6" name="Shape 46"/>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0" name="Shape 50"/>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54" name="Shape 54"/>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5" name="Shape 55"/>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6" name="Shape 56"/>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9" name="Shape 59"/>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60" name="Shape 60"/>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1" name="Shape 61"/>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62" name="Shape 62"/>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3" name="Shape 63"/>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4" name="Shape 64"/>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5" name="Shape 65"/>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spcAft>
                <a:spcPts val="0"/>
              </a:spcAft>
              <a:defRPr/>
            </a:lvl1pPr>
            <a:lvl2pPr marL="0" marR="0" indent="0" algn="ctr" rtl="0">
              <a:spcBef>
                <a:spcPts val="0"/>
              </a:spcBef>
              <a:spcAft>
                <a:spcPts val="0"/>
              </a:spcAft>
              <a:defRPr/>
            </a:lvl2pPr>
            <a:lvl3pPr marL="0" marR="0" indent="0" algn="ctr" rtl="0">
              <a:spcBef>
                <a:spcPts val="0"/>
              </a:spcBef>
              <a:spcAft>
                <a:spcPts val="0"/>
              </a:spcAft>
              <a:defRPr/>
            </a:lvl3pPr>
            <a:lvl4pPr marL="0" marR="0" indent="0" algn="ctr" rtl="0">
              <a:spcBef>
                <a:spcPts val="0"/>
              </a:spcBef>
              <a:spcAft>
                <a:spcPts val="0"/>
              </a:spcAft>
              <a:defRPr/>
            </a:lvl4pPr>
            <a:lvl5pPr marL="0" marR="0" indent="0" algn="ctr" rtl="0">
              <a:spcBef>
                <a:spcPts val="0"/>
              </a:spcBef>
              <a:spcAft>
                <a:spcPts val="0"/>
              </a:spcAft>
              <a:defRPr/>
            </a:lvl5pPr>
            <a:lvl6pPr marL="457200" marR="0" indent="0" algn="ctr" rtl="0">
              <a:spcBef>
                <a:spcPts val="0"/>
              </a:spcBef>
              <a:spcAft>
                <a:spcPts val="0"/>
              </a:spcAft>
              <a:defRPr/>
            </a:lvl6pPr>
            <a:lvl7pPr marL="914400" marR="0" indent="0" algn="ctr" rtl="0">
              <a:spcBef>
                <a:spcPts val="0"/>
              </a:spcBef>
              <a:spcAft>
                <a:spcPts val="0"/>
              </a:spcAft>
              <a:defRPr/>
            </a:lvl7pPr>
            <a:lvl8pPr marL="1371600" marR="0" indent="0" algn="ctr" rtl="0">
              <a:spcBef>
                <a:spcPts val="0"/>
              </a:spcBef>
              <a:spcAft>
                <a:spcPts val="0"/>
              </a:spcAft>
              <a:defRPr/>
            </a:lvl8pPr>
            <a:lvl9pPr marL="1828800" marR="0" indent="0" algn="ctr" rtl="0">
              <a:spcBef>
                <a:spcPts val="0"/>
              </a:spcBef>
              <a:spcAft>
                <a:spcPts val="0"/>
              </a:spcAft>
              <a:defRPr/>
            </a:lvl9pPr>
          </a:lstStyle>
          <a:p>
            <a:endParaRPr/>
          </a:p>
        </p:txBody>
      </p:sp>
      <p:sp>
        <p:nvSpPr>
          <p:cNvPr id="6" name="Shape 6"/>
          <p:cNvSpPr txBox="1">
            <a:spLocks noGrp="1"/>
          </p:cNvSpPr>
          <p:nvPr>
            <p:ph type="body" idx="1"/>
          </p:nvPr>
        </p:nvSpPr>
        <p:spPr>
          <a:xfrm>
            <a:off x="457200" y="1600200"/>
            <a:ext cx="8229600" cy="4525961"/>
          </a:xfrm>
          <a:prstGeom prst="rect">
            <a:avLst/>
          </a:prstGeom>
          <a:noFill/>
          <a:ln>
            <a:noFill/>
          </a:ln>
        </p:spPr>
        <p:txBody>
          <a:bodyPr lIns="91425" tIns="91425" rIns="91425" bIns="91425" anchor="t" anchorCtr="0"/>
          <a:lstStyle>
            <a:lvl1pPr marL="342900" marR="0" indent="-139700" algn="l" rtl="0">
              <a:spcBef>
                <a:spcPts val="640"/>
              </a:spcBef>
              <a:spcAft>
                <a:spcPts val="0"/>
              </a:spcAft>
              <a:buClr>
                <a:schemeClr val="dk1"/>
              </a:buClr>
              <a:buFont typeface="Arial"/>
              <a:buChar char="•"/>
              <a:defRPr/>
            </a:lvl1pPr>
            <a:lvl2pPr marL="742950" marR="0" indent="-107950" algn="l" rtl="0">
              <a:spcBef>
                <a:spcPts val="560"/>
              </a:spcBef>
              <a:spcAft>
                <a:spcPts val="0"/>
              </a:spcAft>
              <a:buClr>
                <a:schemeClr val="dk1"/>
              </a:buClr>
              <a:buFont typeface="Arial"/>
              <a:buChar char="–"/>
              <a:defRPr/>
            </a:lvl2pPr>
            <a:lvl3pPr marL="1143000" marR="0" indent="-76200" algn="l" rtl="0">
              <a:spcBef>
                <a:spcPts val="480"/>
              </a:spcBef>
              <a:spcAft>
                <a:spcPts val="0"/>
              </a:spcAft>
              <a:buClr>
                <a:schemeClr val="dk1"/>
              </a:buClr>
              <a:buFont typeface="Arial"/>
              <a:buChar char="•"/>
              <a:defRPr/>
            </a:lvl3pPr>
            <a:lvl4pPr marL="1600200" marR="0" indent="-101600" algn="l" rtl="0">
              <a:spcBef>
                <a:spcPts val="400"/>
              </a:spcBef>
              <a:spcAft>
                <a:spcPts val="0"/>
              </a:spcAft>
              <a:buClr>
                <a:schemeClr val="dk1"/>
              </a:buClr>
              <a:buFont typeface="Arial"/>
              <a:buChar char="–"/>
              <a:defRPr/>
            </a:lvl4pPr>
            <a:lvl5pPr marL="2057400" marR="0" indent="-101600" algn="l" rtl="0">
              <a:spcBef>
                <a:spcPts val="400"/>
              </a:spcBef>
              <a:spcAft>
                <a:spcPts val="0"/>
              </a:spcAft>
              <a:buClr>
                <a:schemeClr val="dk1"/>
              </a:buClr>
              <a:buFont typeface="Arial"/>
              <a:buChar char="»"/>
              <a:defRPr/>
            </a:lvl5pPr>
            <a:lvl6pPr marL="2514600" marR="0" indent="-101600" algn="l" rtl="0">
              <a:spcBef>
                <a:spcPts val="400"/>
              </a:spcBef>
              <a:spcAft>
                <a:spcPts val="0"/>
              </a:spcAft>
              <a:buClr>
                <a:schemeClr val="dk1"/>
              </a:buClr>
              <a:buFont typeface="Arial"/>
              <a:buChar char="»"/>
              <a:defRPr/>
            </a:lvl6pPr>
            <a:lvl7pPr marL="2971800" marR="0" indent="-101600" algn="l" rtl="0">
              <a:spcBef>
                <a:spcPts val="400"/>
              </a:spcBef>
              <a:spcAft>
                <a:spcPts val="0"/>
              </a:spcAft>
              <a:buClr>
                <a:schemeClr val="dk1"/>
              </a:buClr>
              <a:buFont typeface="Arial"/>
              <a:buChar char="»"/>
              <a:defRPr/>
            </a:lvl7pPr>
            <a:lvl8pPr marL="3429000" marR="0" indent="-101600" algn="l" rtl="0">
              <a:spcBef>
                <a:spcPts val="400"/>
              </a:spcBef>
              <a:spcAft>
                <a:spcPts val="0"/>
              </a:spcAft>
              <a:buClr>
                <a:schemeClr val="dk1"/>
              </a:buClr>
              <a:buFont typeface="Arial"/>
              <a:buChar char="»"/>
              <a:defRPr/>
            </a:lvl8pPr>
            <a:lvl9pPr marL="3886200" marR="0" indent="-101600" algn="l" rtl="0">
              <a:spcBef>
                <a:spcPts val="400"/>
              </a:spcBef>
              <a:spcAft>
                <a:spcPts val="0"/>
              </a:spcAft>
              <a:buClr>
                <a:schemeClr val="dk1"/>
              </a:buClr>
              <a:buFont typeface="Arial"/>
              <a:buChar char="»"/>
              <a:defRPr/>
            </a:lvl9pPr>
          </a:lstStyle>
          <a:p>
            <a:endParaRPr/>
          </a:p>
        </p:txBody>
      </p:sp>
      <p:sp>
        <p:nvSpPr>
          <p:cNvPr id="7" name="Shape 7"/>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 name="Shape 8"/>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 name="Shape 9"/>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US" sz="1400" b="0" i="0" u="none" strike="noStrike" cap="none" baseline="0">
                <a:solidFill>
                  <a:schemeClr val="dk1"/>
                </a:solidFill>
                <a:latin typeface="Arial"/>
                <a:ea typeface="Arial"/>
                <a:cs typeface="Arial"/>
                <a:sym typeface="Arial"/>
              </a:rPr>
              <a:t>‹#›</a:t>
            </a:fld>
            <a:endParaRPr lang="en-US" sz="1400" b="0" i="0" u="none" strike="noStrike" cap="none" baseline="0">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georgiaencyclopedia.org/nge/Article.jsp?id=h-2123"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Airport"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en.wikipedia.org/wiki/Runway" TargetMode="External"/><Relationship Id="rId5" Type="http://schemas.openxmlformats.org/officeDocument/2006/relationships/hyperlink" Target="http://en.wikipedia.org/wiki/Immigration" TargetMode="External"/><Relationship Id="rId4" Type="http://schemas.openxmlformats.org/officeDocument/2006/relationships/hyperlink" Target="http://en.wikipedia.org/wiki/Customs"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ctrTitle"/>
          </p:nvPr>
        </p:nvSpPr>
        <p:spPr>
          <a:xfrm>
            <a:off x="685800" y="2130425"/>
            <a:ext cx="7772400" cy="1470024"/>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000" b="1" i="0" u="none" strike="noStrike" cap="none" baseline="0">
                <a:solidFill>
                  <a:schemeClr val="dk2"/>
                </a:solidFill>
                <a:latin typeface="Arial"/>
                <a:ea typeface="Arial"/>
                <a:cs typeface="Arial"/>
                <a:sym typeface="Arial"/>
              </a:rPr>
              <a:t>SS8G2 The student will explain how the Interstate Highway System, Hartsfield-Jackson International Airport, and Georgia’s deepwater ports help drive the state’s economy. </a:t>
            </a:r>
            <a:r>
              <a:rPr lang="en-US" sz="4000" b="0" i="0" u="none" strike="noStrike" cap="none" baseline="0">
                <a:solidFill>
                  <a:schemeClr val="dk2"/>
                </a:solidFill>
                <a:latin typeface="Arial"/>
                <a:ea typeface="Arial"/>
                <a:cs typeface="Arial"/>
                <a:sym typeface="Arial"/>
              </a:rPr>
              <a:t/>
            </a:r>
            <a:br>
              <a:rPr lang="en-US" sz="4000" b="0" i="0" u="none" strike="noStrike" cap="none" baseline="0">
                <a:solidFill>
                  <a:schemeClr val="dk2"/>
                </a:solidFill>
                <a:latin typeface="Arial"/>
                <a:ea typeface="Arial"/>
                <a:cs typeface="Arial"/>
                <a:sym typeface="Arial"/>
              </a:rPr>
            </a:br>
            <a:r>
              <a:rPr lang="en-US" sz="4000" b="0" i="0" u="none" strike="noStrike" cap="none" baseline="0">
                <a:solidFill>
                  <a:schemeClr val="dk2"/>
                </a:solidFill>
                <a:latin typeface="Arial"/>
                <a:ea typeface="Arial"/>
                <a:cs typeface="Arial"/>
                <a:sym typeface="Arial"/>
              </a:rPr>
              <a:t/>
            </a:r>
            <a:br>
              <a:rPr lang="en-US" sz="4000" b="0" i="0" u="none" strike="noStrike" cap="none" baseline="0">
                <a:solidFill>
                  <a:schemeClr val="dk2"/>
                </a:solidFill>
                <a:latin typeface="Arial"/>
                <a:ea typeface="Arial"/>
                <a:cs typeface="Arial"/>
                <a:sym typeface="Arial"/>
              </a:rPr>
            </a:br>
            <a:r>
              <a:rPr lang="en-US" sz="4000" b="0" i="0" u="none" strike="noStrike" cap="none" baseline="0">
                <a:solidFill>
                  <a:schemeClr val="dk2"/>
                </a:solidFill>
                <a:latin typeface="Arial"/>
                <a:ea typeface="Arial"/>
                <a:cs typeface="Arial"/>
                <a:sym typeface="Arial"/>
              </a:rPr>
              <a:t/>
            </a:r>
            <a:br>
              <a:rPr lang="en-US" sz="4000" b="0" i="0" u="none" strike="noStrike" cap="none" baseline="0">
                <a:solidFill>
                  <a:schemeClr val="dk2"/>
                </a:solidFill>
                <a:latin typeface="Arial"/>
                <a:ea typeface="Arial"/>
                <a:cs typeface="Arial"/>
                <a:sym typeface="Arial"/>
              </a:rPr>
            </a:br>
            <a:endParaRPr lang="en-US" sz="4000" b="0" i="0" u="none" strike="noStrike" cap="none" baseline="0">
              <a:solidFill>
                <a:schemeClr val="dk2"/>
              </a:solidFill>
              <a:latin typeface="Arial"/>
              <a:ea typeface="Arial"/>
              <a:cs typeface="Arial"/>
              <a:sym typeface="Arial"/>
            </a:endParaRPr>
          </a:p>
        </p:txBody>
      </p:sp>
      <p:pic>
        <p:nvPicPr>
          <p:cNvPr id="81" name="Shape 81"/>
          <p:cNvPicPr preferRelativeResize="0"/>
          <p:nvPr/>
        </p:nvPicPr>
        <p:blipFill rotWithShape="1">
          <a:blip r:embed="rId3">
            <a:alphaModFix/>
          </a:blip>
          <a:srcRect/>
          <a:stretch/>
        </p:blipFill>
        <p:spPr>
          <a:xfrm>
            <a:off x="381000" y="4038600"/>
            <a:ext cx="2125662" cy="2552699"/>
          </a:xfrm>
          <a:prstGeom prst="rect">
            <a:avLst/>
          </a:prstGeom>
          <a:noFill/>
          <a:ln>
            <a:noFill/>
          </a:ln>
        </p:spPr>
      </p:pic>
      <p:pic>
        <p:nvPicPr>
          <p:cNvPr id="82" name="Shape 82"/>
          <p:cNvPicPr preferRelativeResize="0"/>
          <p:nvPr/>
        </p:nvPicPr>
        <p:blipFill rotWithShape="1">
          <a:blip r:embed="rId4">
            <a:alphaModFix/>
          </a:blip>
          <a:srcRect/>
          <a:stretch/>
        </p:blipFill>
        <p:spPr>
          <a:xfrm>
            <a:off x="2667000" y="4114800"/>
            <a:ext cx="3200399" cy="2151062"/>
          </a:xfrm>
          <a:prstGeom prst="rect">
            <a:avLst/>
          </a:prstGeom>
          <a:noFill/>
          <a:ln>
            <a:noFill/>
          </a:ln>
        </p:spPr>
      </p:pic>
      <p:pic>
        <p:nvPicPr>
          <p:cNvPr id="83" name="Shape 83"/>
          <p:cNvPicPr preferRelativeResize="0"/>
          <p:nvPr/>
        </p:nvPicPr>
        <p:blipFill rotWithShape="1">
          <a:blip r:embed="rId5">
            <a:alphaModFix/>
          </a:blip>
          <a:srcRect/>
          <a:stretch/>
        </p:blipFill>
        <p:spPr>
          <a:xfrm>
            <a:off x="6019800" y="4267200"/>
            <a:ext cx="2895600" cy="1863725"/>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0" i="0" u="none" strike="noStrike" cap="none" baseline="0">
                <a:solidFill>
                  <a:schemeClr val="dk2"/>
                </a:solidFill>
                <a:latin typeface="Arial"/>
                <a:ea typeface="Arial"/>
                <a:cs typeface="Arial"/>
                <a:sym typeface="Arial"/>
              </a:rPr>
              <a:t>DEEP WATER PORTS</a:t>
            </a:r>
          </a:p>
        </p:txBody>
      </p:sp>
      <p:sp>
        <p:nvSpPr>
          <p:cNvPr id="145" name="Shape 145"/>
          <p:cNvSpPr txBox="1">
            <a:spLocks noGrp="1"/>
          </p:cNvSpPr>
          <p:nvPr>
            <p:ph type="body" idx="1"/>
          </p:nvPr>
        </p:nvSpPr>
        <p:spPr>
          <a:xfrm>
            <a:off x="457200" y="1600200"/>
            <a:ext cx="8229600" cy="4525961"/>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A port is a place on a waterway with facilities for loading and unloading ships. </a:t>
            </a:r>
          </a:p>
          <a:p>
            <a:pPr marL="342900" marR="0" lvl="0" indent="-342900" algn="l" rtl="0">
              <a:lnSpc>
                <a:spcPct val="10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A deep-water port is any port that can accommodate a fully loaded cargo ship. </a:t>
            </a:r>
          </a:p>
        </p:txBody>
      </p:sp>
      <p:pic>
        <p:nvPicPr>
          <p:cNvPr id="146" name="Shape 146"/>
          <p:cNvPicPr preferRelativeResize="0"/>
          <p:nvPr/>
        </p:nvPicPr>
        <p:blipFill rotWithShape="1">
          <a:blip r:embed="rId3">
            <a:alphaModFix/>
          </a:blip>
          <a:srcRect/>
          <a:stretch/>
        </p:blipFill>
        <p:spPr>
          <a:xfrm>
            <a:off x="2209800" y="3733800"/>
            <a:ext cx="4229100" cy="2763837"/>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0" i="0" u="none" strike="noStrike" cap="none" baseline="0">
                <a:solidFill>
                  <a:schemeClr val="dk2"/>
                </a:solidFill>
                <a:latin typeface="Arial"/>
                <a:ea typeface="Arial"/>
                <a:cs typeface="Arial"/>
                <a:sym typeface="Arial"/>
              </a:rPr>
              <a:t>Georgia has 2 deep water ports.</a:t>
            </a:r>
          </a:p>
        </p:txBody>
      </p:sp>
      <p:sp>
        <p:nvSpPr>
          <p:cNvPr id="152" name="Shape 152"/>
          <p:cNvSpPr txBox="1">
            <a:spLocks noGrp="1"/>
          </p:cNvSpPr>
          <p:nvPr>
            <p:ph type="body" idx="1"/>
          </p:nvPr>
        </p:nvSpPr>
        <p:spPr>
          <a:xfrm>
            <a:off x="457200" y="1600200"/>
            <a:ext cx="8229600" cy="4953000"/>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Both ports are managed by the Georgia Ports Authority (GPA).</a:t>
            </a:r>
          </a:p>
          <a:p>
            <a:pPr marL="342900" marR="0" lvl="0" indent="-342900" algn="l" rtl="0">
              <a:lnSpc>
                <a:spcPct val="10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They are located in </a:t>
            </a:r>
            <a:r>
              <a:rPr lang="en-US" sz="3200" b="0" i="0" u="none" strike="noStrike" cap="none" baseline="0">
                <a:solidFill>
                  <a:srgbClr val="CC0000"/>
                </a:solidFill>
                <a:latin typeface="Arial"/>
                <a:ea typeface="Arial"/>
                <a:cs typeface="Arial"/>
                <a:sym typeface="Arial"/>
              </a:rPr>
              <a:t>Brunswick, GA</a:t>
            </a:r>
            <a:r>
              <a:rPr lang="en-US" sz="3200" b="0" i="0" u="none" strike="noStrike" cap="none" baseline="0">
                <a:solidFill>
                  <a:schemeClr val="dk1"/>
                </a:solidFill>
                <a:latin typeface="Arial"/>
                <a:ea typeface="Arial"/>
                <a:cs typeface="Arial"/>
                <a:sym typeface="Arial"/>
              </a:rPr>
              <a:t> and </a:t>
            </a:r>
            <a:r>
              <a:rPr lang="en-US" sz="3200" b="0" i="0" u="none" strike="noStrike" cap="none" baseline="0">
                <a:solidFill>
                  <a:srgbClr val="CC0000"/>
                </a:solidFill>
                <a:latin typeface="Arial"/>
                <a:ea typeface="Arial"/>
                <a:cs typeface="Arial"/>
                <a:sym typeface="Arial"/>
              </a:rPr>
              <a:t>Savannah, GA</a:t>
            </a:r>
            <a:r>
              <a:rPr lang="en-US" sz="3200" b="0" i="0" u="none" strike="noStrike" cap="none" baseline="0">
                <a:solidFill>
                  <a:schemeClr val="dk1"/>
                </a:solidFill>
                <a:latin typeface="Arial"/>
                <a:ea typeface="Arial"/>
                <a:cs typeface="Arial"/>
                <a:sym typeface="Arial"/>
              </a:rPr>
              <a:t>.</a:t>
            </a:r>
          </a:p>
          <a:p>
            <a:pPr marL="342900" marR="0" lvl="0" indent="-342900" algn="l" rtl="0">
              <a:lnSpc>
                <a:spcPct val="10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Our ports open up our state for trade and commerce throughout the world.</a:t>
            </a:r>
          </a:p>
          <a:p>
            <a:pPr marL="342900" marR="0" lvl="0" indent="-342900" algn="l" rtl="0">
              <a:lnSpc>
                <a:spcPct val="10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Goods that are made in GA can be easily moved to world markets through our ports.</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None/>
            </a:pPr>
            <a:endParaRPr sz="4400" b="0" i="0" u="none" strike="noStrike" cap="none" baseline="0">
              <a:solidFill>
                <a:schemeClr val="dk2"/>
              </a:solidFill>
              <a:latin typeface="Arial"/>
              <a:ea typeface="Arial"/>
              <a:cs typeface="Arial"/>
              <a:sym typeface="Arial"/>
            </a:endParaRPr>
          </a:p>
        </p:txBody>
      </p:sp>
      <p:sp>
        <p:nvSpPr>
          <p:cNvPr id="158" name="Shape 158"/>
          <p:cNvSpPr txBox="1">
            <a:spLocks noGrp="1"/>
          </p:cNvSpPr>
          <p:nvPr>
            <p:ph type="body" idx="1"/>
          </p:nvPr>
        </p:nvSpPr>
        <p:spPr>
          <a:xfrm>
            <a:off x="457200" y="1600200"/>
            <a:ext cx="8229600" cy="4525961"/>
          </a:xfrm>
          <a:prstGeom prst="rect">
            <a:avLst/>
          </a:prstGeom>
          <a:noFill/>
          <a:ln>
            <a:noFill/>
          </a:ln>
        </p:spPr>
        <p:txBody>
          <a:bodyPr lIns="91425" tIns="45700" rIns="91425" bIns="45700" anchor="t" anchorCtr="0">
            <a:noAutofit/>
          </a:bodyPr>
          <a:lstStyle/>
          <a:p>
            <a:pPr marL="342900" marR="0" lvl="0" indent="-139700" algn="l" rtl="0">
              <a:spcBef>
                <a:spcPts val="0"/>
              </a:spcBef>
              <a:spcAft>
                <a:spcPts val="0"/>
              </a:spcAft>
              <a:buClr>
                <a:schemeClr val="dk1"/>
              </a:buClr>
              <a:buFont typeface="Arial"/>
              <a:buNone/>
            </a:pPr>
            <a:endParaRPr sz="3200" b="0" i="0" u="none" strike="noStrike" cap="none" baseline="0">
              <a:solidFill>
                <a:schemeClr val="dk1"/>
              </a:solidFill>
              <a:latin typeface="Arial"/>
              <a:ea typeface="Arial"/>
              <a:cs typeface="Arial"/>
              <a:sym typeface="Arial"/>
            </a:endParaRPr>
          </a:p>
        </p:txBody>
      </p:sp>
      <p:pic>
        <p:nvPicPr>
          <p:cNvPr id="159" name="Shape 159"/>
          <p:cNvPicPr preferRelativeResize="0"/>
          <p:nvPr/>
        </p:nvPicPr>
        <p:blipFill rotWithShape="1">
          <a:blip r:embed="rId3">
            <a:alphaModFix/>
          </a:blip>
          <a:srcRect/>
          <a:stretch/>
        </p:blipFill>
        <p:spPr>
          <a:xfrm>
            <a:off x="-4724400" y="-1981200"/>
            <a:ext cx="13868399" cy="9055099"/>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0" i="0" u="none" strike="noStrike" cap="none" baseline="0">
                <a:solidFill>
                  <a:schemeClr val="dk2"/>
                </a:solidFill>
                <a:latin typeface="Arial"/>
                <a:ea typeface="Arial"/>
                <a:cs typeface="Arial"/>
                <a:sym typeface="Arial"/>
              </a:rPr>
              <a:t>Brunswick port</a:t>
            </a:r>
          </a:p>
        </p:txBody>
      </p:sp>
      <p:pic>
        <p:nvPicPr>
          <p:cNvPr id="165" name="Shape 165"/>
          <p:cNvPicPr preferRelativeResize="0"/>
          <p:nvPr/>
        </p:nvPicPr>
        <p:blipFill rotWithShape="1">
          <a:blip r:embed="rId3">
            <a:alphaModFix/>
          </a:blip>
          <a:srcRect/>
          <a:stretch/>
        </p:blipFill>
        <p:spPr>
          <a:xfrm>
            <a:off x="0" y="1714500"/>
            <a:ext cx="9448800" cy="4724400"/>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0" i="0" u="none" strike="noStrike" cap="none" baseline="0">
                <a:solidFill>
                  <a:schemeClr val="dk2"/>
                </a:solidFill>
                <a:latin typeface="Arial"/>
                <a:ea typeface="Arial"/>
                <a:cs typeface="Arial"/>
                <a:sym typeface="Arial"/>
              </a:rPr>
              <a:t>Savannah port</a:t>
            </a:r>
          </a:p>
        </p:txBody>
      </p:sp>
      <p:pic>
        <p:nvPicPr>
          <p:cNvPr id="171" name="Shape 171"/>
          <p:cNvPicPr preferRelativeResize="0"/>
          <p:nvPr/>
        </p:nvPicPr>
        <p:blipFill rotWithShape="1">
          <a:blip r:embed="rId3">
            <a:alphaModFix/>
          </a:blip>
          <a:srcRect/>
          <a:stretch/>
        </p:blipFill>
        <p:spPr>
          <a:xfrm>
            <a:off x="0" y="1219200"/>
            <a:ext cx="9144000" cy="6100761"/>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000" b="0" i="0" u="none" strike="noStrike" cap="none" baseline="0">
                <a:solidFill>
                  <a:schemeClr val="dk2"/>
                </a:solidFill>
                <a:latin typeface="Arial"/>
                <a:ea typeface="Arial"/>
                <a:cs typeface="Arial"/>
                <a:sym typeface="Arial"/>
              </a:rPr>
              <a:t/>
            </a:r>
            <a:br>
              <a:rPr lang="en-US" sz="4000" b="0" i="0" u="none" strike="noStrike" cap="none" baseline="0">
                <a:solidFill>
                  <a:schemeClr val="dk2"/>
                </a:solidFill>
                <a:latin typeface="Arial"/>
                <a:ea typeface="Arial"/>
                <a:cs typeface="Arial"/>
                <a:sym typeface="Arial"/>
              </a:rPr>
            </a:br>
            <a:r>
              <a:rPr lang="en-US" sz="4000" b="0" i="0" u="none" strike="noStrike" cap="none" baseline="0">
                <a:solidFill>
                  <a:schemeClr val="dk2"/>
                </a:solidFill>
                <a:latin typeface="Arial"/>
                <a:ea typeface="Arial"/>
                <a:cs typeface="Arial"/>
                <a:sym typeface="Arial"/>
              </a:rPr>
              <a:t/>
            </a:r>
            <a:br>
              <a:rPr lang="en-US" sz="4000" b="0" i="0" u="none" strike="noStrike" cap="none" baseline="0">
                <a:solidFill>
                  <a:schemeClr val="dk2"/>
                </a:solidFill>
                <a:latin typeface="Arial"/>
                <a:ea typeface="Arial"/>
                <a:cs typeface="Arial"/>
                <a:sym typeface="Arial"/>
              </a:rPr>
            </a:br>
            <a:r>
              <a:rPr lang="en-US" sz="4000" b="0" i="0" u="none" strike="noStrike" cap="none" baseline="0">
                <a:solidFill>
                  <a:schemeClr val="dk2"/>
                </a:solidFill>
                <a:latin typeface="Arial"/>
                <a:ea typeface="Arial"/>
                <a:cs typeface="Arial"/>
                <a:sym typeface="Arial"/>
              </a:rPr>
              <a:t/>
            </a:r>
            <a:br>
              <a:rPr lang="en-US" sz="4000" b="0" i="0" u="none" strike="noStrike" cap="none" baseline="0">
                <a:solidFill>
                  <a:schemeClr val="dk2"/>
                </a:solidFill>
                <a:latin typeface="Arial"/>
                <a:ea typeface="Arial"/>
                <a:cs typeface="Arial"/>
                <a:sym typeface="Arial"/>
              </a:rPr>
            </a:br>
            <a:r>
              <a:rPr lang="en-US" sz="4000" b="0" i="0" u="none" strike="noStrike" cap="none" baseline="0">
                <a:solidFill>
                  <a:schemeClr val="dk2"/>
                </a:solidFill>
                <a:latin typeface="Arial"/>
                <a:ea typeface="Arial"/>
                <a:cs typeface="Arial"/>
                <a:sym typeface="Arial"/>
              </a:rPr>
              <a:t/>
            </a:r>
            <a:br>
              <a:rPr lang="en-US" sz="4000" b="0" i="0" u="none" strike="noStrike" cap="none" baseline="0">
                <a:solidFill>
                  <a:schemeClr val="dk2"/>
                </a:solidFill>
                <a:latin typeface="Arial"/>
                <a:ea typeface="Arial"/>
                <a:cs typeface="Arial"/>
                <a:sym typeface="Arial"/>
              </a:rPr>
            </a:br>
            <a:r>
              <a:rPr lang="en-US" sz="4000" b="0" i="0" u="none" strike="noStrike" cap="none" baseline="0">
                <a:solidFill>
                  <a:schemeClr val="dk2"/>
                </a:solidFill>
                <a:latin typeface="Arial"/>
                <a:ea typeface="Arial"/>
                <a:cs typeface="Arial"/>
                <a:sym typeface="Arial"/>
              </a:rPr>
              <a:t/>
            </a:r>
            <a:br>
              <a:rPr lang="en-US" sz="4000" b="0" i="0" u="none" strike="noStrike" cap="none" baseline="0">
                <a:solidFill>
                  <a:schemeClr val="dk2"/>
                </a:solidFill>
                <a:latin typeface="Arial"/>
                <a:ea typeface="Arial"/>
                <a:cs typeface="Arial"/>
                <a:sym typeface="Arial"/>
              </a:rPr>
            </a:br>
            <a:r>
              <a:rPr lang="en-US" sz="4000" b="0" i="0" u="none" strike="noStrike" cap="none" baseline="0">
                <a:solidFill>
                  <a:schemeClr val="dk2"/>
                </a:solidFill>
                <a:latin typeface="Arial"/>
                <a:ea typeface="Arial"/>
                <a:cs typeface="Arial"/>
                <a:sym typeface="Arial"/>
              </a:rPr>
              <a:t>a. Explain how the three transportation systems interact to provide domestic and international goods to the people of Georgia. </a:t>
            </a:r>
            <a:br>
              <a:rPr lang="en-US" sz="4000" b="0" i="0" u="none" strike="noStrike" cap="none" baseline="0">
                <a:solidFill>
                  <a:schemeClr val="dk2"/>
                </a:solidFill>
                <a:latin typeface="Arial"/>
                <a:ea typeface="Arial"/>
                <a:cs typeface="Arial"/>
                <a:sym typeface="Arial"/>
              </a:rPr>
            </a:br>
            <a:r>
              <a:rPr lang="en-US" sz="4000" b="0" i="0" u="none" strike="noStrike" cap="none" baseline="0">
                <a:solidFill>
                  <a:schemeClr val="dk2"/>
                </a:solidFill>
                <a:latin typeface="Arial"/>
                <a:ea typeface="Arial"/>
                <a:cs typeface="Arial"/>
                <a:sym typeface="Arial"/>
              </a:rPr>
              <a:t/>
            </a:r>
            <a:br>
              <a:rPr lang="en-US" sz="4000" b="0" i="0" u="none" strike="noStrike" cap="none" baseline="0">
                <a:solidFill>
                  <a:schemeClr val="dk2"/>
                </a:solidFill>
                <a:latin typeface="Arial"/>
                <a:ea typeface="Arial"/>
                <a:cs typeface="Arial"/>
                <a:sym typeface="Arial"/>
              </a:rPr>
            </a:br>
            <a:endParaRPr lang="en-US" sz="4000" b="0" i="0" u="none" strike="noStrike" cap="none" baseline="0">
              <a:solidFill>
                <a:schemeClr val="dk2"/>
              </a:solidFill>
              <a:latin typeface="Arial"/>
              <a:ea typeface="Arial"/>
              <a:cs typeface="Arial"/>
              <a:sym typeface="Arial"/>
            </a:endParaRPr>
          </a:p>
        </p:txBody>
      </p:sp>
      <p:pic>
        <p:nvPicPr>
          <p:cNvPr id="177" name="Shape 177"/>
          <p:cNvPicPr preferRelativeResize="0"/>
          <p:nvPr/>
        </p:nvPicPr>
        <p:blipFill rotWithShape="1">
          <a:blip r:embed="rId3">
            <a:alphaModFix/>
          </a:blip>
          <a:srcRect/>
          <a:stretch/>
        </p:blipFill>
        <p:spPr>
          <a:xfrm>
            <a:off x="3048000" y="2971800"/>
            <a:ext cx="2852737" cy="2138361"/>
          </a:xfrm>
          <a:prstGeom prst="rect">
            <a:avLst/>
          </a:prstGeom>
          <a:noFill/>
          <a:ln>
            <a:noFill/>
          </a:ln>
        </p:spPr>
      </p:pic>
      <p:pic>
        <p:nvPicPr>
          <p:cNvPr id="178" name="Shape 178"/>
          <p:cNvPicPr preferRelativeResize="0"/>
          <p:nvPr/>
        </p:nvPicPr>
        <p:blipFill rotWithShape="1">
          <a:blip r:embed="rId4">
            <a:alphaModFix/>
          </a:blip>
          <a:srcRect/>
          <a:stretch/>
        </p:blipFill>
        <p:spPr>
          <a:xfrm>
            <a:off x="685800" y="4572000"/>
            <a:ext cx="2438399" cy="1649411"/>
          </a:xfrm>
          <a:prstGeom prst="rect">
            <a:avLst/>
          </a:prstGeom>
          <a:noFill/>
          <a:ln>
            <a:noFill/>
          </a:ln>
        </p:spPr>
      </p:pic>
      <p:pic>
        <p:nvPicPr>
          <p:cNvPr id="179" name="Shape 179"/>
          <p:cNvPicPr preferRelativeResize="0"/>
          <p:nvPr/>
        </p:nvPicPr>
        <p:blipFill rotWithShape="1">
          <a:blip r:embed="rId5">
            <a:alphaModFix/>
          </a:blip>
          <a:srcRect/>
          <a:stretch/>
        </p:blipFill>
        <p:spPr>
          <a:xfrm>
            <a:off x="6019800" y="4267200"/>
            <a:ext cx="2152649" cy="2152649"/>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body" idx="1"/>
          </p:nvPr>
        </p:nvSpPr>
        <p:spPr>
          <a:xfrm>
            <a:off x="457200" y="304800"/>
            <a:ext cx="8229600" cy="6248399"/>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Planes and deep water ports are good for international (across the world) and domestic (within our country) trade AND tourism.  Both trade and tourism bring revenue (</a:t>
            </a:r>
            <a:r>
              <a:rPr lang="en-US" sz="3200" b="1" i="0" u="none" strike="noStrike" cap="none" baseline="0">
                <a:solidFill>
                  <a:schemeClr val="folHlink"/>
                </a:solidFill>
                <a:latin typeface="Arial"/>
                <a:ea typeface="Arial"/>
                <a:cs typeface="Arial"/>
                <a:sym typeface="Arial"/>
              </a:rPr>
              <a:t>$$$</a:t>
            </a:r>
            <a:r>
              <a:rPr lang="en-US" sz="3200" b="0" i="0" u="none" strike="noStrike" cap="none" baseline="0">
                <a:solidFill>
                  <a:schemeClr val="dk1"/>
                </a:solidFill>
                <a:latin typeface="Arial"/>
                <a:ea typeface="Arial"/>
                <a:cs typeface="Arial"/>
                <a:sym typeface="Arial"/>
              </a:rPr>
              <a:t>) to our state.</a:t>
            </a:r>
          </a:p>
          <a:p>
            <a:pPr marL="342900" marR="0" lvl="0" indent="-342900" algn="l" rtl="0">
              <a:lnSpc>
                <a:spcPct val="9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The interstate highways connect us to other states and are good for transporting goods within the United States.  People can also drive to our state fairly easily.  Both of these also bring us $$$.</a:t>
            </a:r>
          </a:p>
          <a:p>
            <a:pPr marL="342900" marR="0" lvl="0" indent="-342900" algn="l" rtl="0">
              <a:lnSpc>
                <a:spcPct val="9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Sometimes a good can be transported on all 3 types of transportation to get where it’s going.</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Shape 189"/>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000" b="0" i="0" u="none" strike="noStrike" cap="none" baseline="0">
                <a:solidFill>
                  <a:schemeClr val="dk2"/>
                </a:solidFill>
                <a:latin typeface="Arial"/>
                <a:ea typeface="Arial"/>
                <a:cs typeface="Arial"/>
                <a:sym typeface="Arial"/>
              </a:rPr>
              <a:t/>
            </a:r>
            <a:br>
              <a:rPr lang="en-US" sz="4000" b="0" i="0" u="none" strike="noStrike" cap="none" baseline="0">
                <a:solidFill>
                  <a:schemeClr val="dk2"/>
                </a:solidFill>
                <a:latin typeface="Arial"/>
                <a:ea typeface="Arial"/>
                <a:cs typeface="Arial"/>
                <a:sym typeface="Arial"/>
              </a:rPr>
            </a:br>
            <a:r>
              <a:rPr lang="en-US" sz="4000" b="0" i="0" u="none" strike="noStrike" cap="none" baseline="0">
                <a:solidFill>
                  <a:schemeClr val="dk2"/>
                </a:solidFill>
                <a:latin typeface="Arial"/>
                <a:ea typeface="Arial"/>
                <a:cs typeface="Arial"/>
                <a:sym typeface="Arial"/>
              </a:rPr>
              <a:t/>
            </a:r>
            <a:br>
              <a:rPr lang="en-US" sz="4000" b="0" i="0" u="none" strike="noStrike" cap="none" baseline="0">
                <a:solidFill>
                  <a:schemeClr val="dk2"/>
                </a:solidFill>
                <a:latin typeface="Arial"/>
                <a:ea typeface="Arial"/>
                <a:cs typeface="Arial"/>
                <a:sym typeface="Arial"/>
              </a:rPr>
            </a:br>
            <a:r>
              <a:rPr lang="en-US" sz="4000" b="0" i="0" u="none" strike="noStrike" cap="none" baseline="0">
                <a:solidFill>
                  <a:schemeClr val="dk2"/>
                </a:solidFill>
                <a:latin typeface="Arial"/>
                <a:ea typeface="Arial"/>
                <a:cs typeface="Arial"/>
                <a:sym typeface="Arial"/>
              </a:rPr>
              <a:t/>
            </a:r>
            <a:br>
              <a:rPr lang="en-US" sz="4000" b="0" i="0" u="none" strike="noStrike" cap="none" baseline="0">
                <a:solidFill>
                  <a:schemeClr val="dk2"/>
                </a:solidFill>
                <a:latin typeface="Arial"/>
                <a:ea typeface="Arial"/>
                <a:cs typeface="Arial"/>
                <a:sym typeface="Arial"/>
              </a:rPr>
            </a:br>
            <a:r>
              <a:rPr lang="en-US" sz="4000" b="0" i="0" u="none" strike="noStrike" cap="none" baseline="0">
                <a:solidFill>
                  <a:schemeClr val="dk2"/>
                </a:solidFill>
                <a:latin typeface="Arial"/>
                <a:ea typeface="Arial"/>
                <a:cs typeface="Arial"/>
                <a:sym typeface="Arial"/>
              </a:rPr>
              <a:t/>
            </a:r>
            <a:br>
              <a:rPr lang="en-US" sz="4000" b="0" i="0" u="none" strike="noStrike" cap="none" baseline="0">
                <a:solidFill>
                  <a:schemeClr val="dk2"/>
                </a:solidFill>
                <a:latin typeface="Arial"/>
                <a:ea typeface="Arial"/>
                <a:cs typeface="Arial"/>
                <a:sym typeface="Arial"/>
              </a:rPr>
            </a:br>
            <a:r>
              <a:rPr lang="en-US" sz="4000" b="0" i="0" u="none" strike="noStrike" cap="none" baseline="0">
                <a:solidFill>
                  <a:schemeClr val="dk2"/>
                </a:solidFill>
                <a:latin typeface="Arial"/>
                <a:ea typeface="Arial"/>
                <a:cs typeface="Arial"/>
                <a:sym typeface="Arial"/>
              </a:rPr>
              <a:t/>
            </a:r>
            <a:br>
              <a:rPr lang="en-US" sz="4000" b="0" i="0" u="none" strike="noStrike" cap="none" baseline="0">
                <a:solidFill>
                  <a:schemeClr val="dk2"/>
                </a:solidFill>
                <a:latin typeface="Arial"/>
                <a:ea typeface="Arial"/>
                <a:cs typeface="Arial"/>
                <a:sym typeface="Arial"/>
              </a:rPr>
            </a:br>
            <a:r>
              <a:rPr lang="en-US" sz="4000" b="0" i="0" u="none" strike="noStrike" cap="none" baseline="0">
                <a:solidFill>
                  <a:schemeClr val="dk2"/>
                </a:solidFill>
                <a:latin typeface="Arial"/>
                <a:ea typeface="Arial"/>
                <a:cs typeface="Arial"/>
                <a:sym typeface="Arial"/>
              </a:rPr>
              <a:t/>
            </a:r>
            <a:br>
              <a:rPr lang="en-US" sz="4000" b="0" i="0" u="none" strike="noStrike" cap="none" baseline="0">
                <a:solidFill>
                  <a:schemeClr val="dk2"/>
                </a:solidFill>
                <a:latin typeface="Arial"/>
                <a:ea typeface="Arial"/>
                <a:cs typeface="Arial"/>
                <a:sym typeface="Arial"/>
              </a:rPr>
            </a:br>
            <a:r>
              <a:rPr lang="en-US" sz="4000" b="0" i="0" u="none" strike="noStrike" cap="none" baseline="0">
                <a:solidFill>
                  <a:schemeClr val="dk2"/>
                </a:solidFill>
                <a:latin typeface="Arial"/>
                <a:ea typeface="Arial"/>
                <a:cs typeface="Arial"/>
                <a:sym typeface="Arial"/>
              </a:rPr>
              <a:t/>
            </a:r>
            <a:br>
              <a:rPr lang="en-US" sz="4000" b="0" i="0" u="none" strike="noStrike" cap="none" baseline="0">
                <a:solidFill>
                  <a:schemeClr val="dk2"/>
                </a:solidFill>
                <a:latin typeface="Arial"/>
                <a:ea typeface="Arial"/>
                <a:cs typeface="Arial"/>
                <a:sym typeface="Arial"/>
              </a:rPr>
            </a:br>
            <a:r>
              <a:rPr lang="en-US" sz="4000" b="0" i="0" u="none" strike="noStrike" cap="none" baseline="0">
                <a:solidFill>
                  <a:schemeClr val="dk2"/>
                </a:solidFill>
                <a:latin typeface="Arial"/>
                <a:ea typeface="Arial"/>
                <a:cs typeface="Arial"/>
                <a:sym typeface="Arial"/>
              </a:rPr>
              <a:t>b. Explain how the three transportation systems interact to provide producers and service providers in Georgia with national and international markets. </a:t>
            </a:r>
            <a:br>
              <a:rPr lang="en-US" sz="4000" b="0" i="0" u="none" strike="noStrike" cap="none" baseline="0">
                <a:solidFill>
                  <a:schemeClr val="dk2"/>
                </a:solidFill>
                <a:latin typeface="Arial"/>
                <a:ea typeface="Arial"/>
                <a:cs typeface="Arial"/>
                <a:sym typeface="Arial"/>
              </a:rPr>
            </a:br>
            <a:r>
              <a:rPr lang="en-US" sz="4000" b="0" i="0" u="none" strike="noStrike" cap="none" baseline="0">
                <a:solidFill>
                  <a:schemeClr val="dk2"/>
                </a:solidFill>
                <a:latin typeface="Arial"/>
                <a:ea typeface="Arial"/>
                <a:cs typeface="Arial"/>
                <a:sym typeface="Arial"/>
              </a:rPr>
              <a:t/>
            </a:r>
            <a:br>
              <a:rPr lang="en-US" sz="4000" b="0" i="0" u="none" strike="noStrike" cap="none" baseline="0">
                <a:solidFill>
                  <a:schemeClr val="dk2"/>
                </a:solidFill>
                <a:latin typeface="Arial"/>
                <a:ea typeface="Arial"/>
                <a:cs typeface="Arial"/>
                <a:sym typeface="Arial"/>
              </a:rPr>
            </a:br>
            <a:endParaRPr lang="en-US" sz="4000" b="0" i="0" u="none" strike="noStrike" cap="none" baseline="0">
              <a:solidFill>
                <a:schemeClr val="dk2"/>
              </a:solidFill>
              <a:latin typeface="Arial"/>
              <a:ea typeface="Arial"/>
              <a:cs typeface="Arial"/>
              <a:sym typeface="Arial"/>
            </a:endParaRPr>
          </a:p>
        </p:txBody>
      </p:sp>
      <p:pic>
        <p:nvPicPr>
          <p:cNvPr id="190" name="Shape 190"/>
          <p:cNvPicPr preferRelativeResize="0"/>
          <p:nvPr/>
        </p:nvPicPr>
        <p:blipFill rotWithShape="1">
          <a:blip r:embed="rId3">
            <a:alphaModFix/>
          </a:blip>
          <a:srcRect/>
          <a:stretch/>
        </p:blipFill>
        <p:spPr>
          <a:xfrm>
            <a:off x="3124200" y="3810000"/>
            <a:ext cx="2852737" cy="2138361"/>
          </a:xfrm>
          <a:prstGeom prst="rect">
            <a:avLst/>
          </a:prstGeom>
          <a:noFill/>
          <a:ln>
            <a:noFill/>
          </a:ln>
        </p:spPr>
      </p:pic>
      <p:pic>
        <p:nvPicPr>
          <p:cNvPr id="191" name="Shape 191"/>
          <p:cNvPicPr preferRelativeResize="0"/>
          <p:nvPr/>
        </p:nvPicPr>
        <p:blipFill rotWithShape="1">
          <a:blip r:embed="rId4">
            <a:alphaModFix/>
          </a:blip>
          <a:srcRect/>
          <a:stretch/>
        </p:blipFill>
        <p:spPr>
          <a:xfrm>
            <a:off x="685800" y="4572000"/>
            <a:ext cx="2438399" cy="1649411"/>
          </a:xfrm>
          <a:prstGeom prst="rect">
            <a:avLst/>
          </a:prstGeom>
          <a:noFill/>
          <a:ln>
            <a:noFill/>
          </a:ln>
        </p:spPr>
      </p:pic>
      <p:pic>
        <p:nvPicPr>
          <p:cNvPr id="192" name="Shape 192"/>
          <p:cNvPicPr preferRelativeResize="0"/>
          <p:nvPr/>
        </p:nvPicPr>
        <p:blipFill rotWithShape="1">
          <a:blip r:embed="rId5">
            <a:alphaModFix/>
          </a:blip>
          <a:srcRect/>
          <a:stretch/>
        </p:blipFill>
        <p:spPr>
          <a:xfrm>
            <a:off x="6019800" y="4267200"/>
            <a:ext cx="2152649" cy="2152649"/>
          </a:xfrm>
          <a:prstGeom prst="rect">
            <a:avLst/>
          </a:prstGeom>
          <a:noFill/>
          <a:ln>
            <a:noFill/>
          </a:ln>
        </p:spPr>
      </p:pic>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body" idx="1"/>
          </p:nvPr>
        </p:nvSpPr>
        <p:spPr>
          <a:xfrm>
            <a:off x="533400" y="381000"/>
            <a:ext cx="8229600" cy="6126161"/>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When someone is producing a good (or product) OR providing a service (like a landscaper) they want to have the best materials.  Sometimes those materials may not be available locally.</a:t>
            </a:r>
          </a:p>
          <a:p>
            <a:pPr marL="342900" marR="0" lvl="0" indent="-165100" algn="l" rtl="0">
              <a:lnSpc>
                <a:spcPct val="80000"/>
              </a:lnSpc>
              <a:spcBef>
                <a:spcPts val="560"/>
              </a:spcBef>
              <a:spcAft>
                <a:spcPts val="0"/>
              </a:spcAft>
              <a:buClr>
                <a:schemeClr val="dk1"/>
              </a:buClr>
              <a:buFont typeface="Arial"/>
              <a:buNone/>
            </a:pPr>
            <a:endParaRPr sz="2800" b="0" i="0" u="none" strike="noStrike" cap="none" baseline="0">
              <a:solidFill>
                <a:schemeClr val="dk1"/>
              </a:solidFill>
              <a:latin typeface="Arial"/>
              <a:ea typeface="Arial"/>
              <a:cs typeface="Arial"/>
              <a:sym typeface="Arial"/>
            </a:endParaRPr>
          </a:p>
          <a:p>
            <a:pPr marL="342900" marR="0" lvl="0" indent="-342900" algn="l" rtl="0">
              <a:lnSpc>
                <a:spcPct val="8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Because of our transportation systems, producers and service providers in GA can buy their materials from all over the country AND the world which puts Georgians at an advantage over people in other areas of the country who don’t have ports, numerous interstates, and an INTERNATIONAL airport….  (again…brings us revenue!)</a:t>
            </a:r>
          </a:p>
          <a:p>
            <a:pPr marL="342900" marR="0" lvl="0" indent="-342900" algn="l" rtl="0">
              <a:lnSpc>
                <a:spcPct val="80000"/>
              </a:lnSpc>
              <a:spcBef>
                <a:spcPts val="560"/>
              </a:spcBef>
              <a:spcAft>
                <a:spcPts val="0"/>
              </a:spcAft>
              <a:buClr>
                <a:schemeClr val="dk1"/>
              </a:buClr>
              <a:buFont typeface="Arial"/>
              <a:buNone/>
            </a:pPr>
            <a:endParaRPr sz="2800" b="0" i="0" u="none" strike="noStrike" cap="none" baseline="0">
              <a:solidFill>
                <a:schemeClr val="dk1"/>
              </a:solidFill>
              <a:latin typeface="Arial"/>
              <a:ea typeface="Arial"/>
              <a:cs typeface="Arial"/>
              <a:sym typeface="Arial"/>
            </a:endParaRPr>
          </a:p>
          <a:p>
            <a:pPr marL="342900" marR="0" lvl="0" indent="-342900" algn="l" rtl="0">
              <a:lnSpc>
                <a:spcPct val="80000"/>
              </a:lnSpc>
              <a:spcBef>
                <a:spcPts val="640"/>
              </a:spcBef>
              <a:spcAft>
                <a:spcPts val="0"/>
              </a:spcAft>
              <a:buClr>
                <a:schemeClr val="folHlink"/>
              </a:buClr>
              <a:buSzPct val="25000"/>
              <a:buFont typeface="Arial"/>
              <a:buNone/>
            </a:pPr>
            <a:r>
              <a:rPr lang="en-US" sz="3200" b="1" i="0" u="none" strike="noStrike" cap="none" baseline="0">
                <a:solidFill>
                  <a:schemeClr val="folHlink"/>
                </a:solidFill>
                <a:latin typeface="Arial"/>
                <a:ea typeface="Arial"/>
                <a:cs typeface="Arial"/>
                <a:sym typeface="Arial"/>
              </a:rPr>
              <a:t>$$$$$$$$$$$$$$$$$$$$$$$$$$$$$$$$$$$</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Shape 202"/>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000" b="0" i="0" u="none" strike="noStrike" cap="none" baseline="0">
                <a:solidFill>
                  <a:schemeClr val="dk2"/>
                </a:solidFill>
                <a:latin typeface="Arial"/>
                <a:ea typeface="Arial"/>
                <a:cs typeface="Arial"/>
                <a:sym typeface="Arial"/>
              </a:rPr>
              <a:t/>
            </a:r>
            <a:br>
              <a:rPr lang="en-US" sz="4000" b="0" i="0" u="none" strike="noStrike" cap="none" baseline="0">
                <a:solidFill>
                  <a:schemeClr val="dk2"/>
                </a:solidFill>
                <a:latin typeface="Arial"/>
                <a:ea typeface="Arial"/>
                <a:cs typeface="Arial"/>
                <a:sym typeface="Arial"/>
              </a:rPr>
            </a:br>
            <a:r>
              <a:rPr lang="en-US" sz="4000" b="0" i="0" u="none" strike="noStrike" cap="none" baseline="0">
                <a:solidFill>
                  <a:schemeClr val="dk2"/>
                </a:solidFill>
                <a:latin typeface="Arial"/>
                <a:ea typeface="Arial"/>
                <a:cs typeface="Arial"/>
                <a:sym typeface="Arial"/>
              </a:rPr>
              <a:t/>
            </a:r>
            <a:br>
              <a:rPr lang="en-US" sz="4000" b="0" i="0" u="none" strike="noStrike" cap="none" baseline="0">
                <a:solidFill>
                  <a:schemeClr val="dk2"/>
                </a:solidFill>
                <a:latin typeface="Arial"/>
                <a:ea typeface="Arial"/>
                <a:cs typeface="Arial"/>
                <a:sym typeface="Arial"/>
              </a:rPr>
            </a:br>
            <a:r>
              <a:rPr lang="en-US" sz="4000" b="0" i="0" u="none" strike="noStrike" cap="none" baseline="0">
                <a:solidFill>
                  <a:schemeClr val="dk2"/>
                </a:solidFill>
                <a:latin typeface="Arial"/>
                <a:ea typeface="Arial"/>
                <a:cs typeface="Arial"/>
                <a:sym typeface="Arial"/>
              </a:rPr>
              <a:t/>
            </a:r>
            <a:br>
              <a:rPr lang="en-US" sz="4000" b="0" i="0" u="none" strike="noStrike" cap="none" baseline="0">
                <a:solidFill>
                  <a:schemeClr val="dk2"/>
                </a:solidFill>
                <a:latin typeface="Arial"/>
                <a:ea typeface="Arial"/>
                <a:cs typeface="Arial"/>
                <a:sym typeface="Arial"/>
              </a:rPr>
            </a:br>
            <a:r>
              <a:rPr lang="en-US" sz="4000" b="0" i="0" u="none" strike="noStrike" cap="none" baseline="0">
                <a:solidFill>
                  <a:schemeClr val="dk2"/>
                </a:solidFill>
                <a:latin typeface="Arial"/>
                <a:ea typeface="Arial"/>
                <a:cs typeface="Arial"/>
                <a:sym typeface="Arial"/>
              </a:rPr>
              <a:t/>
            </a:r>
            <a:br>
              <a:rPr lang="en-US" sz="4000" b="0" i="0" u="none" strike="noStrike" cap="none" baseline="0">
                <a:solidFill>
                  <a:schemeClr val="dk2"/>
                </a:solidFill>
                <a:latin typeface="Arial"/>
                <a:ea typeface="Arial"/>
                <a:cs typeface="Arial"/>
                <a:sym typeface="Arial"/>
              </a:rPr>
            </a:br>
            <a:r>
              <a:rPr lang="en-US" sz="4000" b="0" i="0" u="none" strike="noStrike" cap="none" baseline="0">
                <a:solidFill>
                  <a:schemeClr val="dk2"/>
                </a:solidFill>
                <a:latin typeface="Arial"/>
                <a:ea typeface="Arial"/>
                <a:cs typeface="Arial"/>
                <a:sym typeface="Arial"/>
              </a:rPr>
              <a:t/>
            </a:r>
            <a:br>
              <a:rPr lang="en-US" sz="4000" b="0" i="0" u="none" strike="noStrike" cap="none" baseline="0">
                <a:solidFill>
                  <a:schemeClr val="dk2"/>
                </a:solidFill>
                <a:latin typeface="Arial"/>
                <a:ea typeface="Arial"/>
                <a:cs typeface="Arial"/>
                <a:sym typeface="Arial"/>
              </a:rPr>
            </a:br>
            <a:r>
              <a:rPr lang="en-US" sz="4000" b="0" i="0" u="none" strike="noStrike" cap="none" baseline="0">
                <a:solidFill>
                  <a:schemeClr val="dk2"/>
                </a:solidFill>
                <a:latin typeface="Arial"/>
                <a:ea typeface="Arial"/>
                <a:cs typeface="Arial"/>
                <a:sym typeface="Arial"/>
              </a:rPr>
              <a:t>c. Explain how the three transportation systems provide jobs for Georgians.</a:t>
            </a:r>
          </a:p>
        </p:txBody>
      </p:sp>
      <p:pic>
        <p:nvPicPr>
          <p:cNvPr id="203" name="Shape 203"/>
          <p:cNvPicPr preferRelativeResize="0"/>
          <p:nvPr/>
        </p:nvPicPr>
        <p:blipFill rotWithShape="1">
          <a:blip r:embed="rId3">
            <a:alphaModFix/>
          </a:blip>
          <a:srcRect/>
          <a:stretch/>
        </p:blipFill>
        <p:spPr>
          <a:xfrm>
            <a:off x="3124200" y="3810000"/>
            <a:ext cx="2852737" cy="2138361"/>
          </a:xfrm>
          <a:prstGeom prst="rect">
            <a:avLst/>
          </a:prstGeom>
          <a:noFill/>
          <a:ln>
            <a:noFill/>
          </a:ln>
        </p:spPr>
      </p:pic>
      <p:pic>
        <p:nvPicPr>
          <p:cNvPr id="204" name="Shape 204"/>
          <p:cNvPicPr preferRelativeResize="0"/>
          <p:nvPr/>
        </p:nvPicPr>
        <p:blipFill rotWithShape="1">
          <a:blip r:embed="rId4">
            <a:alphaModFix/>
          </a:blip>
          <a:srcRect/>
          <a:stretch/>
        </p:blipFill>
        <p:spPr>
          <a:xfrm>
            <a:off x="685800" y="4572000"/>
            <a:ext cx="2438399" cy="1649411"/>
          </a:xfrm>
          <a:prstGeom prst="rect">
            <a:avLst/>
          </a:prstGeom>
          <a:noFill/>
          <a:ln>
            <a:noFill/>
          </a:ln>
        </p:spPr>
      </p:pic>
      <p:pic>
        <p:nvPicPr>
          <p:cNvPr id="205" name="Shape 205"/>
          <p:cNvPicPr preferRelativeResize="0"/>
          <p:nvPr/>
        </p:nvPicPr>
        <p:blipFill rotWithShape="1">
          <a:blip r:embed="rId5">
            <a:alphaModFix/>
          </a:blip>
          <a:srcRect/>
          <a:stretch/>
        </p:blipFill>
        <p:spPr>
          <a:xfrm>
            <a:off x="6019800" y="4267200"/>
            <a:ext cx="2152649" cy="2152649"/>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body" idx="1"/>
          </p:nvPr>
        </p:nvSpPr>
        <p:spPr>
          <a:xfrm>
            <a:off x="457200" y="457200"/>
            <a:ext cx="8229600" cy="5668962"/>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spcAft>
                <a:spcPts val="0"/>
              </a:spcAft>
              <a:buClr>
                <a:srgbClr val="FF1907"/>
              </a:buClr>
              <a:buSzPct val="100000"/>
              <a:buFont typeface="Arial"/>
              <a:buChar char="•"/>
            </a:pPr>
            <a:r>
              <a:rPr lang="en-US" sz="2500" b="0" i="0" u="none" strike="noStrike" cap="none" baseline="0" dirty="0">
                <a:solidFill>
                  <a:srgbClr val="FF1907"/>
                </a:solidFill>
                <a:latin typeface="Arial"/>
                <a:ea typeface="Arial"/>
                <a:cs typeface="Arial"/>
                <a:sym typeface="Arial"/>
              </a:rPr>
              <a:t>Interstate Highway System</a:t>
            </a:r>
            <a:r>
              <a:rPr lang="en-US" sz="2500" b="0" i="0" u="none" strike="noStrike" cap="none" baseline="0" dirty="0">
                <a:solidFill>
                  <a:schemeClr val="dk1"/>
                </a:solidFill>
                <a:latin typeface="Arial"/>
                <a:ea typeface="Arial"/>
                <a:cs typeface="Arial"/>
                <a:sym typeface="Arial"/>
              </a:rPr>
              <a:t> – Makes transportation through the city easier.  Interstates, such as I-20, I-75, and I-85, go through the city of Atlanta.  I-95 goes from Florida to Maine and I-75 goes from Miami to Michigan.</a:t>
            </a:r>
          </a:p>
          <a:p>
            <a:pPr marL="342900" marR="0" lvl="0" indent="-342900" algn="l" rtl="0">
              <a:lnSpc>
                <a:spcPct val="80000"/>
              </a:lnSpc>
              <a:spcBef>
                <a:spcPts val="500"/>
              </a:spcBef>
              <a:spcAft>
                <a:spcPts val="0"/>
              </a:spcAft>
              <a:buClr>
                <a:srgbClr val="FF1907"/>
              </a:buClr>
              <a:buSzPct val="100000"/>
              <a:buFont typeface="Arial"/>
              <a:buChar char="•"/>
            </a:pPr>
            <a:r>
              <a:rPr lang="en-US" sz="2500" b="0" i="0" u="none" strike="noStrike" cap="none" baseline="0" dirty="0">
                <a:solidFill>
                  <a:srgbClr val="FF1907"/>
                </a:solidFill>
                <a:latin typeface="Arial"/>
                <a:ea typeface="Arial"/>
                <a:cs typeface="Arial"/>
                <a:sym typeface="Arial"/>
              </a:rPr>
              <a:t>Hartsfield-Jackson International Airport</a:t>
            </a:r>
            <a:r>
              <a:rPr lang="en-US" sz="2500" b="0" i="0" u="none" strike="noStrike" cap="none" baseline="0" dirty="0">
                <a:solidFill>
                  <a:schemeClr val="dk1"/>
                </a:solidFill>
                <a:latin typeface="Arial"/>
                <a:ea typeface="Arial"/>
                <a:cs typeface="Arial"/>
                <a:sym typeface="Arial"/>
              </a:rPr>
              <a:t> – One of the busiest airports in the world.  Named after two Atlanta mayors (William Hartsfield and Maynard Jackson).  Thousands of passengers, mail, and cargo pass through Atlanta everyday.</a:t>
            </a:r>
          </a:p>
          <a:p>
            <a:pPr marL="342900" marR="0" lvl="0" indent="-342900" algn="l" rtl="0">
              <a:lnSpc>
                <a:spcPct val="80000"/>
              </a:lnSpc>
              <a:spcBef>
                <a:spcPts val="500"/>
              </a:spcBef>
              <a:spcAft>
                <a:spcPts val="0"/>
              </a:spcAft>
              <a:buClr>
                <a:srgbClr val="FF1907"/>
              </a:buClr>
              <a:buSzPct val="100000"/>
              <a:buFont typeface="Arial"/>
              <a:buChar char="•"/>
            </a:pPr>
            <a:r>
              <a:rPr lang="en-US" sz="2500" b="0" i="0" u="none" strike="noStrike" cap="none" baseline="0" dirty="0">
                <a:solidFill>
                  <a:srgbClr val="FF1907"/>
                </a:solidFill>
                <a:latin typeface="Arial"/>
                <a:ea typeface="Arial"/>
                <a:cs typeface="Arial"/>
                <a:sym typeface="Arial"/>
              </a:rPr>
              <a:t>Georgia’s Deepwater Ports</a:t>
            </a:r>
            <a:r>
              <a:rPr lang="en-US" sz="2500" b="0" i="0" u="none" strike="noStrike" cap="none" baseline="0" dirty="0">
                <a:solidFill>
                  <a:schemeClr val="dk1"/>
                </a:solidFill>
                <a:latin typeface="Arial"/>
                <a:ea typeface="Arial"/>
                <a:cs typeface="Arial"/>
                <a:sym typeface="Arial"/>
              </a:rPr>
              <a:t> – Two major </a:t>
            </a:r>
            <a:r>
              <a:rPr lang="en-US" sz="2500" b="0" i="0" u="none" strike="noStrike" cap="none" baseline="0" dirty="0" err="1">
                <a:solidFill>
                  <a:schemeClr val="dk1"/>
                </a:solidFill>
                <a:latin typeface="Arial"/>
                <a:ea typeface="Arial"/>
                <a:cs typeface="Arial"/>
                <a:sym typeface="Arial"/>
              </a:rPr>
              <a:t>deepwater</a:t>
            </a:r>
            <a:r>
              <a:rPr lang="en-US" sz="2500" b="0" i="0" u="none" strike="noStrike" cap="none" baseline="0" dirty="0">
                <a:solidFill>
                  <a:schemeClr val="dk1"/>
                </a:solidFill>
                <a:latin typeface="Arial"/>
                <a:ea typeface="Arial"/>
                <a:cs typeface="Arial"/>
                <a:sym typeface="Arial"/>
              </a:rPr>
              <a:t> ports (Savannah and Brunswick).  Goods (products) made in Georgia are frequently shipped to other parts of the world through these ports.</a:t>
            </a:r>
          </a:p>
          <a:p>
            <a:pPr marL="342900" marR="0" lvl="0" indent="-342900" algn="l" rtl="0">
              <a:lnSpc>
                <a:spcPct val="80000"/>
              </a:lnSpc>
              <a:spcBef>
                <a:spcPts val="500"/>
              </a:spcBef>
              <a:spcAft>
                <a:spcPts val="0"/>
              </a:spcAft>
              <a:buClr>
                <a:schemeClr val="dk1"/>
              </a:buClr>
              <a:buSzPct val="100000"/>
              <a:buFont typeface="Arial"/>
              <a:buChar char="•"/>
            </a:pPr>
            <a:r>
              <a:rPr lang="en-US" sz="2500" b="0" i="0" u="none" strike="noStrike" cap="none" baseline="0" dirty="0">
                <a:solidFill>
                  <a:schemeClr val="dk1"/>
                </a:solidFill>
                <a:latin typeface="Arial"/>
                <a:ea typeface="Arial"/>
                <a:cs typeface="Arial"/>
                <a:sym typeface="Arial"/>
              </a:rPr>
              <a:t>These three transportation systems are important to GA’s economy by helping to encourage businesses to come to the state (by making the movement of people and goods faster and easier).</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Shape 210"/>
          <p:cNvSpPr txBox="1">
            <a:spLocks noGrp="1"/>
          </p:cNvSpPr>
          <p:nvPr>
            <p:ph type="body" idx="1"/>
          </p:nvPr>
        </p:nvSpPr>
        <p:spPr>
          <a:xfrm>
            <a:off x="381000" y="0"/>
            <a:ext cx="8381999" cy="6705599"/>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All 3 of our transportation systems employee thousands and thousands of Georgians. </a:t>
            </a:r>
          </a:p>
          <a:p>
            <a:pPr marL="342900" marR="0" lvl="0" indent="-342900" algn="l" rtl="0">
              <a:lnSpc>
                <a:spcPct val="100000"/>
              </a:lnSpc>
              <a:spcBef>
                <a:spcPts val="640"/>
              </a:spcBef>
              <a:spcAft>
                <a:spcPts val="0"/>
              </a:spcAft>
              <a:buClr>
                <a:schemeClr val="dk1"/>
              </a:buClr>
              <a:buSzPct val="25000"/>
              <a:buFont typeface="Arial"/>
              <a:buNone/>
            </a:pPr>
            <a:r>
              <a:rPr lang="en-US" sz="3200" b="0" i="0" u="none" strike="noStrike" cap="none" baseline="0">
                <a:solidFill>
                  <a:schemeClr val="dk1"/>
                </a:solidFill>
                <a:latin typeface="Arial"/>
                <a:ea typeface="Arial"/>
                <a:cs typeface="Arial"/>
                <a:sym typeface="Arial"/>
              </a:rPr>
              <a:t> </a:t>
            </a:r>
          </a:p>
          <a:p>
            <a:pPr marL="342900" marR="0" lvl="0" indent="-342900" algn="l" rtl="0">
              <a:lnSpc>
                <a:spcPct val="100000"/>
              </a:lnSpc>
              <a:spcBef>
                <a:spcPts val="640"/>
              </a:spcBef>
              <a:spcAft>
                <a:spcPts val="0"/>
              </a:spcAft>
              <a:buClr>
                <a:schemeClr val="folHlink"/>
              </a:buClr>
              <a:buSzPct val="100000"/>
              <a:buFont typeface="Arial"/>
              <a:buChar char="•"/>
            </a:pPr>
            <a:r>
              <a:rPr lang="en-US" sz="3200" b="1" i="0" u="none" strike="noStrike" cap="none" baseline="0">
                <a:solidFill>
                  <a:schemeClr val="folHlink"/>
                </a:solidFill>
                <a:latin typeface="Arial"/>
                <a:ea typeface="Arial"/>
                <a:cs typeface="Arial"/>
                <a:sym typeface="Arial"/>
              </a:rPr>
              <a:t>CHALK TALK:</a:t>
            </a:r>
          </a:p>
          <a:p>
            <a:pPr marL="342900" marR="0" lvl="0" indent="-139700" algn="l" rtl="0">
              <a:lnSpc>
                <a:spcPct val="100000"/>
              </a:lnSpc>
              <a:spcBef>
                <a:spcPts val="640"/>
              </a:spcBef>
              <a:spcAft>
                <a:spcPts val="0"/>
              </a:spcAft>
              <a:buClr>
                <a:schemeClr val="dk1"/>
              </a:buClr>
              <a:buFont typeface="Arial"/>
              <a:buNone/>
            </a:pPr>
            <a:endParaRPr sz="3200" b="0" i="0" u="none" strike="noStrike" cap="none" baseline="0">
              <a:solidFill>
                <a:schemeClr val="dk1"/>
              </a:solidFill>
              <a:latin typeface="Arial"/>
              <a:ea typeface="Arial"/>
              <a:cs typeface="Arial"/>
              <a:sym typeface="Arial"/>
            </a:endParaRPr>
          </a:p>
          <a:p>
            <a:pPr marL="342900" marR="0" lvl="0" indent="-342900" algn="l" rtl="0">
              <a:lnSpc>
                <a:spcPct val="100000"/>
              </a:lnSpc>
              <a:spcBef>
                <a:spcPts val="800"/>
              </a:spcBef>
              <a:spcAft>
                <a:spcPts val="0"/>
              </a:spcAft>
              <a:buClr>
                <a:schemeClr val="dk1"/>
              </a:buClr>
              <a:buSzPct val="25000"/>
              <a:buFont typeface="Lustria"/>
              <a:buNone/>
            </a:pPr>
            <a:r>
              <a:rPr lang="en-US" sz="4000" b="0" i="0" u="none" strike="noStrike" cap="none" baseline="0">
                <a:solidFill>
                  <a:schemeClr val="dk1"/>
                </a:solidFill>
                <a:latin typeface="Lustria"/>
                <a:ea typeface="Lustria"/>
                <a:cs typeface="Lustria"/>
                <a:sym typeface="Lustria"/>
              </a:rPr>
              <a:t>Brainstorm some of the many jobs you could apply for in each of the different transportation systems.</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0" y="609600"/>
            <a:ext cx="3657600" cy="5821362"/>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All 3 Transportation systems work together to keep Georgia’s economy working.  The highways, airports, and deepwater ports keep goods AND people moving throughout the state.</a:t>
            </a:r>
          </a:p>
        </p:txBody>
      </p:sp>
      <p:pic>
        <p:nvPicPr>
          <p:cNvPr id="216" name="Shape 216"/>
          <p:cNvPicPr preferRelativeResize="0"/>
          <p:nvPr/>
        </p:nvPicPr>
        <p:blipFill rotWithShape="1">
          <a:blip r:embed="rId3">
            <a:alphaModFix/>
          </a:blip>
          <a:srcRect/>
          <a:stretch/>
        </p:blipFill>
        <p:spPr>
          <a:xfrm>
            <a:off x="3810000" y="0"/>
            <a:ext cx="4945062" cy="6858000"/>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0" i="0" u="none" strike="noStrike" cap="none" baseline="0">
                <a:solidFill>
                  <a:schemeClr val="dk2"/>
                </a:solidFill>
                <a:latin typeface="Arial"/>
                <a:ea typeface="Arial"/>
                <a:cs typeface="Arial"/>
                <a:sym typeface="Arial"/>
              </a:rPr>
              <a:t>INTERSTATE HIGHWAY</a:t>
            </a:r>
          </a:p>
        </p:txBody>
      </p:sp>
      <p:sp>
        <p:nvSpPr>
          <p:cNvPr id="100" name="Shape 100"/>
          <p:cNvSpPr txBox="1">
            <a:spLocks noGrp="1"/>
          </p:cNvSpPr>
          <p:nvPr>
            <p:ph type="body" idx="1"/>
          </p:nvPr>
        </p:nvSpPr>
        <p:spPr>
          <a:xfrm>
            <a:off x="457200" y="1600200"/>
            <a:ext cx="8229600" cy="4525961"/>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Arial"/>
              <a:buChar char="•"/>
            </a:pPr>
            <a:r>
              <a:rPr lang="en-US" sz="4000" b="0" i="0" u="none" strike="noStrike" cap="none" baseline="0">
                <a:solidFill>
                  <a:schemeClr val="dk1"/>
                </a:solidFill>
                <a:latin typeface="Arial"/>
                <a:ea typeface="Arial"/>
                <a:cs typeface="Arial"/>
                <a:sym typeface="Arial"/>
              </a:rPr>
              <a:t>one of the system of highways linking major cities in the 48 contiguous states of the United States </a:t>
            </a:r>
          </a:p>
        </p:txBody>
      </p:sp>
      <p:pic>
        <p:nvPicPr>
          <p:cNvPr id="101" name="Shape 101"/>
          <p:cNvPicPr preferRelativeResize="0"/>
          <p:nvPr/>
        </p:nvPicPr>
        <p:blipFill rotWithShape="1">
          <a:blip r:embed="rId3">
            <a:alphaModFix/>
          </a:blip>
          <a:srcRect/>
          <a:stretch/>
        </p:blipFill>
        <p:spPr>
          <a:xfrm>
            <a:off x="2895600" y="3516312"/>
            <a:ext cx="5638800" cy="3205162"/>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000" b="0" i="0" u="none" strike="noStrike" cap="none" baseline="0">
                <a:solidFill>
                  <a:schemeClr val="dk2"/>
                </a:solidFill>
                <a:latin typeface="Arial"/>
                <a:ea typeface="Arial"/>
                <a:cs typeface="Arial"/>
                <a:sym typeface="Arial"/>
              </a:rPr>
              <a:t>INTERSTATE HIGHWAY SYSTEM</a:t>
            </a:r>
          </a:p>
        </p:txBody>
      </p:sp>
      <p:sp>
        <p:nvSpPr>
          <p:cNvPr id="107" name="Shape 107"/>
          <p:cNvSpPr txBox="1">
            <a:spLocks noGrp="1"/>
          </p:cNvSpPr>
          <p:nvPr>
            <p:ph type="body" idx="1"/>
          </p:nvPr>
        </p:nvSpPr>
        <p:spPr>
          <a:xfrm>
            <a:off x="457200" y="1600200"/>
            <a:ext cx="5029199" cy="4525961"/>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Georgia's 1,244 miles of interstate highways perform several functions vital to the state's economy:  connecting Georgia to the rest of the nation, linking the state's major cities, and helping move suburban commuters to and from work centers. </a:t>
            </a:r>
          </a:p>
        </p:txBody>
      </p:sp>
      <p:pic>
        <p:nvPicPr>
          <p:cNvPr id="108" name="Shape 108"/>
          <p:cNvPicPr preferRelativeResize="0"/>
          <p:nvPr/>
        </p:nvPicPr>
        <p:blipFill rotWithShape="1">
          <a:blip r:embed="rId3">
            <a:alphaModFix/>
          </a:blip>
          <a:srcRect/>
          <a:stretch/>
        </p:blipFill>
        <p:spPr>
          <a:xfrm>
            <a:off x="5638800" y="1600200"/>
            <a:ext cx="3200399" cy="4800600"/>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body" idx="1"/>
          </p:nvPr>
        </p:nvSpPr>
        <p:spPr>
          <a:xfrm>
            <a:off x="457200" y="228600"/>
            <a:ext cx="3886200" cy="6629400"/>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Conceived in the 1930s to encourage economic development and provide efficient defense transportation, the nationwide interstate system included 46,726 total miles in 2003. U.S. president Dwight D. Eisenhower is credited with launching the development of the system through the Federal-Aid Highway Act of 1956. </a:t>
            </a:r>
          </a:p>
        </p:txBody>
      </p:sp>
      <p:pic>
        <p:nvPicPr>
          <p:cNvPr id="114" name="Shape 114"/>
          <p:cNvPicPr preferRelativeResize="0"/>
          <p:nvPr/>
        </p:nvPicPr>
        <p:blipFill rotWithShape="1">
          <a:blip r:embed="rId3">
            <a:alphaModFix/>
          </a:blip>
          <a:srcRect/>
          <a:stretch/>
        </p:blipFill>
        <p:spPr>
          <a:xfrm>
            <a:off x="4343400" y="914400"/>
            <a:ext cx="4419599" cy="4848225"/>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body" idx="1"/>
          </p:nvPr>
        </p:nvSpPr>
        <p:spPr>
          <a:xfrm>
            <a:off x="457200" y="228600"/>
            <a:ext cx="8229600" cy="6629400"/>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dk1"/>
              </a:buClr>
              <a:buSzPct val="100000"/>
              <a:buFont typeface="Arial"/>
              <a:buChar char="•"/>
            </a:pPr>
            <a:r>
              <a:rPr lang="en-US" sz="2400" b="0" i="0" u="none" strike="noStrike" cap="none" baseline="0">
                <a:solidFill>
                  <a:schemeClr val="dk1"/>
                </a:solidFill>
                <a:latin typeface="Arial"/>
                <a:ea typeface="Arial"/>
                <a:cs typeface="Arial"/>
                <a:sym typeface="Arial"/>
              </a:rPr>
              <a:t>Because of Georgia's strategic geographic location, two of the nation's seven most important north-south transcontinental interstate highways pass through the state: </a:t>
            </a:r>
          </a:p>
          <a:p>
            <a:pPr marL="342900" marR="0" lvl="0" indent="-190500" algn="l" rtl="0">
              <a:lnSpc>
                <a:spcPct val="90000"/>
              </a:lnSpc>
              <a:spcBef>
                <a:spcPts val="480"/>
              </a:spcBef>
              <a:spcAft>
                <a:spcPts val="0"/>
              </a:spcAft>
              <a:buClr>
                <a:schemeClr val="dk1"/>
              </a:buClr>
              <a:buFont typeface="Arial"/>
              <a:buNone/>
            </a:pPr>
            <a:endParaRPr sz="2400" b="0" i="0" u="none" strike="noStrike" cap="none" baseline="0">
              <a:solidFill>
                <a:schemeClr val="dk1"/>
              </a:solidFill>
              <a:latin typeface="Arial"/>
              <a:ea typeface="Arial"/>
              <a:cs typeface="Arial"/>
              <a:sym typeface="Arial"/>
            </a:endParaRPr>
          </a:p>
          <a:p>
            <a:pPr marL="342900" marR="0" lvl="0" indent="-342900" algn="l" rtl="0">
              <a:lnSpc>
                <a:spcPct val="90000"/>
              </a:lnSpc>
              <a:spcBef>
                <a:spcPts val="480"/>
              </a:spcBef>
              <a:spcAft>
                <a:spcPts val="0"/>
              </a:spcAft>
              <a:buClr>
                <a:schemeClr val="dk1"/>
              </a:buClr>
              <a:buSzPct val="100000"/>
              <a:buFont typeface="Arial"/>
              <a:buChar char="•"/>
            </a:pPr>
            <a:r>
              <a:rPr lang="en-US" sz="2400" b="0" i="0" u="none" strike="noStrike" cap="none" baseline="0">
                <a:solidFill>
                  <a:schemeClr val="dk1"/>
                </a:solidFill>
                <a:latin typeface="Arial"/>
                <a:ea typeface="Arial"/>
                <a:cs typeface="Arial"/>
                <a:sym typeface="Arial"/>
              </a:rPr>
              <a:t>1) I-95 passes through Georgia's </a:t>
            </a:r>
            <a:r>
              <a:rPr lang="en-US" sz="2400" b="0" i="0" u="sng" strike="noStrike" cap="none" baseline="0">
                <a:solidFill>
                  <a:schemeClr val="hlink"/>
                </a:solidFill>
                <a:latin typeface="Arial"/>
                <a:ea typeface="Arial"/>
                <a:cs typeface="Arial"/>
                <a:sym typeface="Arial"/>
                <a:hlinkClick r:id="rId3"/>
              </a:rPr>
              <a:t>coastal area</a:t>
            </a:r>
            <a:r>
              <a:rPr lang="en-US" sz="2400" b="0" i="0" u="none" strike="noStrike" cap="none" baseline="0">
                <a:solidFill>
                  <a:schemeClr val="dk1"/>
                </a:solidFill>
                <a:latin typeface="Arial"/>
                <a:ea typeface="Arial"/>
                <a:cs typeface="Arial"/>
                <a:sym typeface="Arial"/>
              </a:rPr>
              <a:t>, linking Miami, Florida, with Houlton, Maine. On it motorists can travel 1,919 miles through sixteen states, including the metropolitan areas of Boston, New York City, Washington, and Richmond, Virginia. Completing the highway's entire length cost an estimated $8 billion. </a:t>
            </a:r>
          </a:p>
          <a:p>
            <a:pPr marL="342900" marR="0" lvl="0" indent="-190500" algn="l" rtl="0">
              <a:lnSpc>
                <a:spcPct val="90000"/>
              </a:lnSpc>
              <a:spcBef>
                <a:spcPts val="480"/>
              </a:spcBef>
              <a:spcAft>
                <a:spcPts val="0"/>
              </a:spcAft>
              <a:buClr>
                <a:schemeClr val="dk1"/>
              </a:buClr>
              <a:buFont typeface="Arial"/>
              <a:buNone/>
            </a:pPr>
            <a:endParaRPr sz="2400" b="0" i="0" u="none" strike="noStrike" cap="none" baseline="0">
              <a:solidFill>
                <a:schemeClr val="dk1"/>
              </a:solidFill>
              <a:latin typeface="Arial"/>
              <a:ea typeface="Arial"/>
              <a:cs typeface="Arial"/>
              <a:sym typeface="Arial"/>
            </a:endParaRPr>
          </a:p>
          <a:p>
            <a:pPr marL="342900" marR="0" lvl="0" indent="-342900" algn="l" rtl="0">
              <a:lnSpc>
                <a:spcPct val="90000"/>
              </a:lnSpc>
              <a:spcBef>
                <a:spcPts val="480"/>
              </a:spcBef>
              <a:spcAft>
                <a:spcPts val="0"/>
              </a:spcAft>
              <a:buClr>
                <a:schemeClr val="dk1"/>
              </a:buClr>
              <a:buSzPct val="100000"/>
              <a:buFont typeface="Arial"/>
              <a:buChar char="•"/>
            </a:pPr>
            <a:r>
              <a:rPr lang="en-US" sz="2400" b="0" i="0" u="none" strike="noStrike" cap="none" baseline="0">
                <a:solidFill>
                  <a:schemeClr val="dk1"/>
                </a:solidFill>
                <a:latin typeface="Arial"/>
                <a:ea typeface="Arial"/>
                <a:cs typeface="Arial"/>
                <a:sym typeface="Arial"/>
              </a:rPr>
              <a:t>2) I-75 crosses Georgia from its northwest corner to its far southern border with Florida, linking Miami with Sault Ste. Marie, Michigan. Motorists can travel a total of 1,786 miles on I-75, through Detroit, Cincinnati, and Chattanooga, Tennessee. Completing the highway's entire length cost an estimated $5.1 billion. </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dk2"/>
              </a:buClr>
              <a:buSzPct val="25000"/>
              <a:buFont typeface="Arial"/>
              <a:buNone/>
            </a:pPr>
            <a:r>
              <a:rPr lang="en-US" sz="4400" b="0" i="0" u="none" strike="noStrike" cap="none" baseline="0">
                <a:solidFill>
                  <a:schemeClr val="dk2"/>
                </a:solidFill>
                <a:latin typeface="Arial"/>
                <a:ea typeface="Arial"/>
                <a:cs typeface="Arial"/>
                <a:sym typeface="Arial"/>
              </a:rPr>
              <a:t>INTERNATIONAL AIRPORT</a:t>
            </a:r>
          </a:p>
        </p:txBody>
      </p:sp>
      <p:sp>
        <p:nvSpPr>
          <p:cNvPr id="125" name="Shape 125"/>
          <p:cNvSpPr txBox="1">
            <a:spLocks noGrp="1"/>
          </p:cNvSpPr>
          <p:nvPr>
            <p:ph type="body" idx="1"/>
          </p:nvPr>
        </p:nvSpPr>
        <p:spPr>
          <a:xfrm>
            <a:off x="457200" y="1600200"/>
            <a:ext cx="8229600" cy="4525961"/>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An </a:t>
            </a:r>
            <a:r>
              <a:rPr lang="en-US" sz="2800" b="0" i="0" u="sng" strike="noStrike" cap="none" baseline="0">
                <a:solidFill>
                  <a:schemeClr val="hlink"/>
                </a:solidFill>
                <a:latin typeface="Arial"/>
                <a:ea typeface="Arial"/>
                <a:cs typeface="Arial"/>
                <a:sym typeface="Arial"/>
                <a:hlinkClick r:id="rId3"/>
              </a:rPr>
              <a:t>airport</a:t>
            </a:r>
            <a:r>
              <a:rPr lang="en-US" sz="2800" b="0" i="0" u="none" strike="noStrike" cap="none" baseline="0">
                <a:solidFill>
                  <a:schemeClr val="dk1"/>
                </a:solidFill>
                <a:latin typeface="Arial"/>
                <a:ea typeface="Arial"/>
                <a:cs typeface="Arial"/>
                <a:sym typeface="Arial"/>
              </a:rPr>
              <a:t>An airport typically equipped with </a:t>
            </a:r>
            <a:r>
              <a:rPr lang="en-US" sz="2800" b="0" i="0" u="sng" strike="noStrike" cap="none" baseline="0">
                <a:solidFill>
                  <a:schemeClr val="hlink"/>
                </a:solidFill>
                <a:latin typeface="Arial"/>
                <a:ea typeface="Arial"/>
                <a:cs typeface="Arial"/>
                <a:sym typeface="Arial"/>
                <a:hlinkClick r:id="rId4"/>
              </a:rPr>
              <a:t>customs</a:t>
            </a:r>
            <a:r>
              <a:rPr lang="en-US" sz="2800" b="0" i="0" u="none" strike="noStrike" cap="none" baseline="0">
                <a:solidFill>
                  <a:schemeClr val="dk1"/>
                </a:solidFill>
                <a:latin typeface="Arial"/>
                <a:ea typeface="Arial"/>
                <a:cs typeface="Arial"/>
                <a:sym typeface="Arial"/>
              </a:rPr>
              <a:t>An airport typically equipped with customs and </a:t>
            </a:r>
            <a:r>
              <a:rPr lang="en-US" sz="2800" b="0" i="0" u="sng" strike="noStrike" cap="none" baseline="0">
                <a:solidFill>
                  <a:schemeClr val="hlink"/>
                </a:solidFill>
                <a:latin typeface="Arial"/>
                <a:ea typeface="Arial"/>
                <a:cs typeface="Arial"/>
                <a:sym typeface="Arial"/>
                <a:hlinkClick r:id="rId5"/>
              </a:rPr>
              <a:t>immigration</a:t>
            </a:r>
            <a:r>
              <a:rPr lang="en-US" sz="2800" b="0" i="0" u="none" strike="noStrike" cap="none" baseline="0">
                <a:solidFill>
                  <a:schemeClr val="dk1"/>
                </a:solidFill>
                <a:latin typeface="Arial"/>
                <a:ea typeface="Arial"/>
                <a:cs typeface="Arial"/>
                <a:sym typeface="Arial"/>
              </a:rPr>
              <a:t>An airport typically equipped with customs and immigration facilities to handle international flights to and from other countries. Such airports are usually larger, and often feature longer </a:t>
            </a:r>
            <a:r>
              <a:rPr lang="en-US" sz="2800" b="0" i="0" u="sng" strike="noStrike" cap="none" baseline="0">
                <a:solidFill>
                  <a:schemeClr val="hlink"/>
                </a:solidFill>
                <a:latin typeface="Arial"/>
                <a:ea typeface="Arial"/>
                <a:cs typeface="Arial"/>
                <a:sym typeface="Arial"/>
                <a:hlinkClick r:id="rId6"/>
              </a:rPr>
              <a:t>runways</a:t>
            </a:r>
            <a:r>
              <a:rPr lang="en-US" sz="2800" b="0" i="0" u="none" strike="noStrike" cap="none" baseline="0">
                <a:solidFill>
                  <a:schemeClr val="dk1"/>
                </a:solidFill>
                <a:latin typeface="Arial"/>
                <a:ea typeface="Arial"/>
                <a:cs typeface="Arial"/>
                <a:sym typeface="Arial"/>
              </a:rPr>
              <a:t> and facilities to accommodate the large aircraft commonly used for international or intercontinental travel. International airports often host domestic flights (flights which occur within the country) in addition to international flights. </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Shape 130"/>
          <p:cNvSpPr txBox="1">
            <a:spLocks noGrp="1"/>
          </p:cNvSpPr>
          <p:nvPr>
            <p:ph type="body" idx="1"/>
          </p:nvPr>
        </p:nvSpPr>
        <p:spPr>
          <a:xfrm>
            <a:off x="457200" y="228600"/>
            <a:ext cx="8001000" cy="3733800"/>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Hartsfield-Jackson Atlanta International Airport is the busiest passenger airport in the world. </a:t>
            </a:r>
          </a:p>
          <a:p>
            <a:pPr marL="342900" marR="0" lvl="0" indent="-342900" algn="l" rtl="0">
              <a:lnSpc>
                <a:spcPct val="90000"/>
              </a:lnSpc>
              <a:spcBef>
                <a:spcPts val="560"/>
              </a:spcBef>
              <a:spcAft>
                <a:spcPts val="0"/>
              </a:spcAft>
              <a:buClr>
                <a:schemeClr val="dk1"/>
              </a:buClr>
              <a:buSzPct val="100000"/>
              <a:buFont typeface="Arial"/>
              <a:buChar char="•"/>
            </a:pPr>
            <a:r>
              <a:rPr lang="en-US" sz="2800" b="0" i="0" u="none" strike="noStrike" cap="none" baseline="0">
                <a:solidFill>
                  <a:schemeClr val="dk1"/>
                </a:solidFill>
                <a:latin typeface="Arial"/>
                <a:ea typeface="Arial"/>
                <a:cs typeface="Arial"/>
                <a:sym typeface="Arial"/>
              </a:rPr>
              <a:t>In an average month about 80,000 flights and more than 7 million passengers pass through the airport on flights scheduled with 32 airlines. At the same time, the airport handles about 53,700 metric tons of cargo and more than 60,000 metric tons of mail on airliners and cargo aircraft operated by 19 companies. </a:t>
            </a:r>
          </a:p>
          <a:p>
            <a:pPr marL="342900" marR="0" lvl="0" indent="-165100" algn="l" rtl="0">
              <a:spcBef>
                <a:spcPts val="560"/>
              </a:spcBef>
              <a:spcAft>
                <a:spcPts val="0"/>
              </a:spcAft>
              <a:buClr>
                <a:schemeClr val="dk1"/>
              </a:buClr>
              <a:buFont typeface="Arial"/>
              <a:buNone/>
            </a:pPr>
            <a:endParaRPr sz="2800" b="0" i="0" u="none" strike="noStrike" cap="none" baseline="0">
              <a:solidFill>
                <a:schemeClr val="dk1"/>
              </a:solidFill>
              <a:latin typeface="Arial"/>
              <a:ea typeface="Arial"/>
              <a:cs typeface="Arial"/>
              <a:sym typeface="Arial"/>
            </a:endParaRPr>
          </a:p>
        </p:txBody>
      </p:sp>
      <p:sp>
        <p:nvSpPr>
          <p:cNvPr id="131" name="Shape 131"/>
          <p:cNvSpPr txBox="1"/>
          <p:nvPr/>
        </p:nvSpPr>
        <p:spPr>
          <a:xfrm>
            <a:off x="155575" y="46036"/>
            <a:ext cx="1257299" cy="83819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32" name="Shape 132"/>
          <p:cNvSpPr txBox="1"/>
          <p:nvPr/>
        </p:nvSpPr>
        <p:spPr>
          <a:xfrm>
            <a:off x="3943350" y="3009900"/>
            <a:ext cx="1257299" cy="83819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33" name="Shape 133"/>
          <p:cNvSpPr txBox="1"/>
          <p:nvPr/>
        </p:nvSpPr>
        <p:spPr>
          <a:xfrm>
            <a:off x="3943350" y="3009900"/>
            <a:ext cx="1257299" cy="83819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pic>
        <p:nvPicPr>
          <p:cNvPr id="134" name="Shape 134"/>
          <p:cNvPicPr preferRelativeResize="0"/>
          <p:nvPr/>
        </p:nvPicPr>
        <p:blipFill rotWithShape="1">
          <a:blip r:embed="rId3">
            <a:alphaModFix/>
          </a:blip>
          <a:srcRect/>
          <a:stretch/>
        </p:blipFill>
        <p:spPr>
          <a:xfrm>
            <a:off x="2362200" y="4038600"/>
            <a:ext cx="3962399" cy="2641600"/>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body" idx="1"/>
          </p:nvPr>
        </p:nvSpPr>
        <p:spPr>
          <a:xfrm>
            <a:off x="457200" y="381000"/>
            <a:ext cx="8229600" cy="6248399"/>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Flights from Hartsfield-Jackson Airport go directly to every continent except Antarctica and Australia. </a:t>
            </a:r>
          </a:p>
          <a:p>
            <a:pPr marL="342900" marR="0" lvl="0" indent="-342900" algn="l" rtl="0">
              <a:lnSpc>
                <a:spcPct val="10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It is possible to fly almost anywhere in the world from Hartsfield-Jackson on scheduled air carriers with no more than one or two stops along the way. </a:t>
            </a:r>
          </a:p>
          <a:p>
            <a:pPr marL="342900" marR="0" lvl="0" indent="-342900" algn="l" rtl="0">
              <a:lnSpc>
                <a:spcPct val="100000"/>
              </a:lnSpc>
              <a:spcBef>
                <a:spcPts val="640"/>
              </a:spcBef>
              <a:spcAft>
                <a:spcPts val="0"/>
              </a:spcAft>
              <a:buClr>
                <a:schemeClr val="dk1"/>
              </a:buClr>
              <a:buSzPct val="100000"/>
              <a:buFont typeface="Arial"/>
              <a:buChar char="•"/>
            </a:pPr>
            <a:r>
              <a:rPr lang="en-US" sz="3200" b="0" i="0" u="none" strike="noStrike" cap="none" baseline="0">
                <a:solidFill>
                  <a:schemeClr val="dk1"/>
                </a:solidFill>
                <a:latin typeface="Arial"/>
                <a:ea typeface="Arial"/>
                <a:cs typeface="Arial"/>
                <a:sym typeface="Arial"/>
              </a:rPr>
              <a:t>Not only does our airport provide MANY jobs for Georgia residents, it also is part of the reason Atlanta is such a successful city…and why we’re the “Empire State of the South”.  Why do you think that is?</a:t>
            </a:r>
          </a:p>
        </p:txBody>
      </p:sp>
    </p:spTree>
  </p:cSld>
  <p:clrMapOvr>
    <a:masterClrMapping/>
  </p:clrMapOvr>
  <p:transition spd="slow">
    <p:cut/>
  </p:transition>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1007</Words>
  <Application>Microsoft Office PowerPoint</Application>
  <PresentationFormat>On-screen Show (4:3)</PresentationFormat>
  <Paragraphs>49</Paragraphs>
  <Slides>21</Slides>
  <Notes>21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Lustria</vt:lpstr>
      <vt:lpstr>Default Design</vt:lpstr>
      <vt:lpstr>SS8G2 The student will explain how the Interstate Highway System, Hartsfield-Jackson International Airport, and Georgia’s deepwater ports help drive the state’s economy.    </vt:lpstr>
      <vt:lpstr>PowerPoint Presentation</vt:lpstr>
      <vt:lpstr>INTERSTATE HIGHWAY</vt:lpstr>
      <vt:lpstr>INTERSTATE HIGHWAY SYSTEM</vt:lpstr>
      <vt:lpstr>PowerPoint Presentation</vt:lpstr>
      <vt:lpstr>PowerPoint Presentation</vt:lpstr>
      <vt:lpstr>INTERNATIONAL AIRPORT</vt:lpstr>
      <vt:lpstr>PowerPoint Presentation</vt:lpstr>
      <vt:lpstr>PowerPoint Presentation</vt:lpstr>
      <vt:lpstr>DEEP WATER PORTS</vt:lpstr>
      <vt:lpstr>Georgia has 2 deep water ports.</vt:lpstr>
      <vt:lpstr>PowerPoint Presentation</vt:lpstr>
      <vt:lpstr>Brunswick port</vt:lpstr>
      <vt:lpstr>Savannah port</vt:lpstr>
      <vt:lpstr>     a. Explain how the three transportation systems interact to provide domestic and international goods to the people of Georgia.   </vt:lpstr>
      <vt:lpstr>PowerPoint Presentation</vt:lpstr>
      <vt:lpstr>       b. Explain how the three transportation systems interact to provide producers and service providers in Georgia with national and international markets.   </vt:lpstr>
      <vt:lpstr>PowerPoint Presentation</vt:lpstr>
      <vt:lpstr>     c. Explain how the three transportation systems provide jobs for Georgians.</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SS8G2 The student will explain how the Interstate Highway System, Hartsfield-Jackson International Airport, and Georgia’s deepwater ports help drive the state’s economy.    </dc:title>
  <dc:creator>Nicka Grimes</dc:creator>
  <cp:lastModifiedBy>Nicka Grimes</cp:lastModifiedBy>
  <cp:revision>2</cp:revision>
  <dcterms:modified xsi:type="dcterms:W3CDTF">2015-08-08T01:01:32Z</dcterms:modified>
</cp:coreProperties>
</file>